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377" r:id="rId2"/>
    <p:sldId id="371" r:id="rId3"/>
    <p:sldId id="370" r:id="rId4"/>
    <p:sldId id="418" r:id="rId5"/>
    <p:sldId id="434" r:id="rId6"/>
    <p:sldId id="435" r:id="rId7"/>
    <p:sldId id="436" r:id="rId8"/>
    <p:sldId id="430" r:id="rId9"/>
    <p:sldId id="437" r:id="rId10"/>
    <p:sldId id="438" r:id="rId11"/>
    <p:sldId id="417" r:id="rId12"/>
    <p:sldId id="439" r:id="rId13"/>
    <p:sldId id="381" r:id="rId14"/>
    <p:sldId id="440" r:id="rId15"/>
    <p:sldId id="462" r:id="rId16"/>
    <p:sldId id="441" r:id="rId17"/>
    <p:sldId id="382" r:id="rId18"/>
    <p:sldId id="413" r:id="rId19"/>
    <p:sldId id="383" r:id="rId20"/>
    <p:sldId id="443" r:id="rId21"/>
    <p:sldId id="463" r:id="rId22"/>
    <p:sldId id="464" r:id="rId23"/>
    <p:sldId id="442" r:id="rId24"/>
    <p:sldId id="411" r:id="rId25"/>
    <p:sldId id="465" r:id="rId26"/>
    <p:sldId id="466" r:id="rId27"/>
    <p:sldId id="416" r:id="rId28"/>
    <p:sldId id="467" r:id="rId29"/>
    <p:sldId id="468" r:id="rId30"/>
    <p:sldId id="419" r:id="rId31"/>
    <p:sldId id="433" r:id="rId32"/>
    <p:sldId id="445" r:id="rId33"/>
    <p:sldId id="421" r:id="rId34"/>
    <p:sldId id="469" r:id="rId35"/>
    <p:sldId id="423" r:id="rId36"/>
    <p:sldId id="426" r:id="rId37"/>
    <p:sldId id="446" r:id="rId38"/>
    <p:sldId id="425" r:id="rId39"/>
    <p:sldId id="427" r:id="rId40"/>
    <p:sldId id="429" r:id="rId41"/>
    <p:sldId id="428" r:id="rId42"/>
    <p:sldId id="424" r:id="rId43"/>
    <p:sldId id="385" r:id="rId44"/>
    <p:sldId id="447" r:id="rId45"/>
    <p:sldId id="448" r:id="rId46"/>
    <p:sldId id="449" r:id="rId47"/>
    <p:sldId id="450" r:id="rId48"/>
    <p:sldId id="451" r:id="rId49"/>
    <p:sldId id="452" r:id="rId50"/>
    <p:sldId id="453" r:id="rId51"/>
    <p:sldId id="454" r:id="rId52"/>
    <p:sldId id="455" r:id="rId53"/>
    <p:sldId id="457" r:id="rId54"/>
    <p:sldId id="461" r:id="rId55"/>
    <p:sldId id="470" r:id="rId5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lle McDermott" initials="SM" lastIdx="2" clrIdx="0">
    <p:extLst>
      <p:ext uri="{19B8F6BF-5375-455C-9EA6-DF929625EA0E}">
        <p15:presenceInfo xmlns:p15="http://schemas.microsoft.com/office/powerpoint/2012/main" userId="ea836ec4bc1a5e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13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4" autoAdjust="0"/>
    <p:restoredTop sz="46026" autoAdjust="0"/>
  </p:normalViewPr>
  <p:slideViewPr>
    <p:cSldViewPr snapToGrid="0">
      <p:cViewPr varScale="1">
        <p:scale>
          <a:sx n="33" d="100"/>
          <a:sy n="33" d="100"/>
        </p:scale>
        <p:origin x="1110" y="4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EC6A537-E539-45B2-9DCE-8FD60EA523EF}" type="datetimeFigureOut">
              <a:rPr lang="en-US" smtClean="0"/>
              <a:t>5/22/2020</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045A34F1-3673-478E-B938-0ACE47D8891C}" type="slidenum">
              <a:rPr lang="en-US" smtClean="0"/>
              <a:t>‹#›</a:t>
            </a:fld>
            <a:endParaRPr lang="en-US" dirty="0"/>
          </a:p>
        </p:txBody>
      </p:sp>
    </p:spTree>
    <p:extLst>
      <p:ext uri="{BB962C8B-B14F-4D97-AF65-F5344CB8AC3E}">
        <p14:creationId xmlns:p14="http://schemas.microsoft.com/office/powerpoint/2010/main" val="1978179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08953495-2D05-4DE9-918A-BE3956DE206D}" type="datetimeFigureOut">
              <a:rPr lang="en-US" smtClean="0"/>
              <a:t>5/22/2020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EFA1E15D-F46B-41A0-89C4-6DD8CAA49C2E}" type="slidenum">
              <a:rPr lang="en-US" smtClean="0"/>
              <a:t>‹#›</a:t>
            </a:fld>
            <a:endParaRPr lang="en-US"/>
          </a:p>
        </p:txBody>
      </p:sp>
    </p:spTree>
    <p:extLst>
      <p:ext uri="{BB962C8B-B14F-4D97-AF65-F5344CB8AC3E}">
        <p14:creationId xmlns:p14="http://schemas.microsoft.com/office/powerpoint/2010/main" val="244112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Hello Everyone!  Shelly McDermott here again.  I’m going to talk on </a:t>
            </a:r>
            <a:r>
              <a:rPr lang="en-US" sz="1000" b="1" dirty="0"/>
              <a:t>Staying Calm in Times of a Crisis </a:t>
            </a:r>
            <a:r>
              <a:rPr lang="en-US" sz="1000" dirty="0"/>
              <a:t>– Many of you already know me as an author and speaker.  I usually speak on spiritual preparedness and temporal preparedness, but today, it is strictly temporal, although I am a firm believer that one is no good without the other!</a:t>
            </a:r>
          </a:p>
          <a:p>
            <a:endParaRPr lang="en-US" sz="1000" dirty="0"/>
          </a:p>
          <a:p>
            <a:endParaRPr lang="en-US" sz="1000" dirty="0"/>
          </a:p>
          <a:p>
            <a:r>
              <a:rPr lang="en-US" sz="1000" dirty="0"/>
              <a:t>Again, if you want to contact me with questions or ideas, there is the email address. </a:t>
            </a:r>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1</a:t>
            </a:fld>
            <a:endParaRPr lang="en-US"/>
          </a:p>
        </p:txBody>
      </p:sp>
    </p:spTree>
    <p:extLst>
      <p:ext uri="{BB962C8B-B14F-4D97-AF65-F5344CB8AC3E}">
        <p14:creationId xmlns:p14="http://schemas.microsoft.com/office/powerpoint/2010/main" val="917548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Cots, bunk bed cots, air mattress on an oversized cot, or a regular mattress on a platform of 5 gallon buckets! </a:t>
            </a:r>
            <a:endParaRPr lang="en-US" dirty="0" smtClean="0"/>
          </a:p>
          <a:p>
            <a:endParaRPr lang="en-US" dirty="0" smtClean="0"/>
          </a:p>
          <a:p>
            <a:r>
              <a:rPr lang="en-US" dirty="0" smtClean="0"/>
              <a:t>Stackable cots can</a:t>
            </a:r>
            <a:r>
              <a:rPr lang="en-US" baseline="0" dirty="0" smtClean="0"/>
              <a:t> help with small children and using tent space.  </a:t>
            </a:r>
          </a:p>
          <a:p>
            <a:endParaRPr lang="en-US" baseline="0" dirty="0" smtClean="0"/>
          </a:p>
          <a:p>
            <a:r>
              <a:rPr lang="en-US" baseline="0" dirty="0" smtClean="0"/>
              <a:t>Warming up water either at a campfire or in a solar oven or bag and transferred into a plastic water bottle then placed into sleeping bags can warm up any bed situation. </a:t>
            </a:r>
          </a:p>
          <a:p>
            <a:endParaRPr lang="en-US" baseline="0" dirty="0" smtClean="0"/>
          </a:p>
          <a:p>
            <a:r>
              <a:rPr lang="en-US" baseline="0" dirty="0" smtClean="0"/>
              <a:t>Warm up bean bags or small rocks on a skillet or in a solar oven to place into sleeping bags to create a cozy warm bed. Do not get so hot you burn your sleeping bag.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10</a:t>
            </a:fld>
            <a:endParaRPr lang="en-US"/>
          </a:p>
        </p:txBody>
      </p:sp>
    </p:spTree>
    <p:extLst>
      <p:ext uri="{BB962C8B-B14F-4D97-AF65-F5344CB8AC3E}">
        <p14:creationId xmlns:p14="http://schemas.microsoft.com/office/powerpoint/2010/main" val="3923680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EFA1E15D-F46B-41A0-89C4-6DD8CAA49C2E}" type="slidenum">
              <a:rPr lang="en-US" smtClean="0"/>
              <a:t>11</a:t>
            </a:fld>
            <a:endParaRPr lang="en-US"/>
          </a:p>
        </p:txBody>
      </p:sp>
    </p:spTree>
    <p:extLst>
      <p:ext uri="{BB962C8B-B14F-4D97-AF65-F5344CB8AC3E}">
        <p14:creationId xmlns:p14="http://schemas.microsoft.com/office/powerpoint/2010/main" val="1255181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12</a:t>
            </a:fld>
            <a:endParaRPr lang="en-US"/>
          </a:p>
        </p:txBody>
      </p:sp>
    </p:spTree>
    <p:extLst>
      <p:ext uri="{BB962C8B-B14F-4D97-AF65-F5344CB8AC3E}">
        <p14:creationId xmlns:p14="http://schemas.microsoft.com/office/powerpoint/2010/main" val="461000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 read</a:t>
            </a:r>
            <a:r>
              <a:rPr lang="en-US" baseline="0" dirty="0" smtClean="0"/>
              <a:t>. </a:t>
            </a:r>
          </a:p>
          <a:p>
            <a:endParaRPr lang="en-US" baseline="0" dirty="0" smtClean="0"/>
          </a:p>
          <a:p>
            <a:r>
              <a:rPr lang="en-US" dirty="0" smtClean="0"/>
              <a:t>If </a:t>
            </a:r>
            <a:r>
              <a:rPr lang="en-US" dirty="0"/>
              <a:t>you are displaced long term or getting ahead of a coming calamity (hurricane, tornado, earthquake, fires) where will you go?  Skip the FEMA </a:t>
            </a:r>
            <a:r>
              <a:rPr lang="en-US" dirty="0" smtClean="0"/>
              <a:t>camps</a:t>
            </a:r>
            <a:r>
              <a:rPr lang="en-US" baseline="0" dirty="0" smtClean="0"/>
              <a:t> b</a:t>
            </a:r>
            <a:r>
              <a:rPr lang="en-US" dirty="0" smtClean="0"/>
              <a:t>y </a:t>
            </a:r>
            <a:r>
              <a:rPr lang="en-US" dirty="0"/>
              <a:t>being prepared! </a:t>
            </a:r>
          </a:p>
          <a:p>
            <a:endParaRPr lang="en-US" dirty="0"/>
          </a:p>
          <a:p>
            <a:r>
              <a:rPr lang="en-US" dirty="0"/>
              <a:t>Do you have a family cabin?  Favorite campground? RV? Distant Family members?  </a:t>
            </a:r>
            <a:r>
              <a:rPr lang="en-US" dirty="0" smtClean="0"/>
              <a:t>You can preplan</a:t>
            </a:r>
            <a:r>
              <a:rPr lang="en-US" baseline="0" dirty="0" smtClean="0"/>
              <a:t> and pre-pack with old clothing and dollar store items and store away from your home for peace of mind.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13</a:t>
            </a:fld>
            <a:endParaRPr lang="en-US"/>
          </a:p>
        </p:txBody>
      </p:sp>
    </p:spTree>
    <p:extLst>
      <p:ext uri="{BB962C8B-B14F-4D97-AF65-F5344CB8AC3E}">
        <p14:creationId xmlns:p14="http://schemas.microsoft.com/office/powerpoint/2010/main" val="7093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Pre-plan </a:t>
            </a:r>
            <a:r>
              <a:rPr lang="en-US" dirty="0"/>
              <a:t>and pre-pack!!  At least have empty buckets and bins to throw things </a:t>
            </a:r>
            <a:r>
              <a:rPr lang="en-US" dirty="0" smtClean="0"/>
              <a:t>in that you have to take last minute.  </a:t>
            </a:r>
            <a:r>
              <a:rPr lang="en-US" dirty="0"/>
              <a:t>Have lists of each room where supplies are.</a:t>
            </a:r>
          </a:p>
          <a:p>
            <a:endParaRPr lang="en-US" dirty="0"/>
          </a:p>
          <a:p>
            <a:r>
              <a:rPr lang="en-US" dirty="0"/>
              <a:t>I have gone to clear bins for quick and easy identification of what is in the totes and an inventory sheet taped on the top with the person’s name who the contents are for. </a:t>
            </a:r>
          </a:p>
          <a:p>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14</a:t>
            </a:fld>
            <a:endParaRPr lang="en-US"/>
          </a:p>
        </p:txBody>
      </p:sp>
    </p:spTree>
    <p:extLst>
      <p:ext uri="{BB962C8B-B14F-4D97-AF65-F5344CB8AC3E}">
        <p14:creationId xmlns:p14="http://schemas.microsoft.com/office/powerpoint/2010/main" val="3138147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a:t>
            </a:r>
            <a:r>
              <a:rPr lang="en-US" baseline="0" dirty="0" smtClean="0"/>
              <a:t> read. </a:t>
            </a:r>
          </a:p>
          <a:p>
            <a:endParaRPr lang="en-US" baseline="0" dirty="0" smtClean="0"/>
          </a:p>
          <a:p>
            <a:r>
              <a:rPr lang="en-US" baseline="0" dirty="0" smtClean="0"/>
              <a:t>Each person should have their own buckets and bins stored in case you are separated and they are in another area.  </a:t>
            </a:r>
          </a:p>
          <a:p>
            <a:endParaRPr lang="en-US" baseline="0" dirty="0" smtClean="0"/>
          </a:p>
          <a:p>
            <a:r>
              <a:rPr lang="en-US" baseline="0" dirty="0" smtClean="0"/>
              <a:t>Each person should have a minimum of the following items.  Remember, you can use old clothing, or future sizes, or thrift store purchases.  You can use items already in your home or pick up at the dollar store.   </a:t>
            </a:r>
          </a:p>
          <a:p>
            <a:endParaRPr lang="en-US" baseline="0" dirty="0" smtClean="0"/>
          </a:p>
          <a:p>
            <a:r>
              <a:rPr lang="en-US" baseline="0" dirty="0" smtClean="0"/>
              <a:t>Sleeping bag and pillow with at least 3 cases.  The sleeping bags can be bought off season on Amazon and should be a below zero degree rating.  (Coleman on clearance for $25 each).  The cases are in case you cannot do laundry often.  Turn them inside out. </a:t>
            </a:r>
          </a:p>
          <a:p>
            <a:endParaRPr lang="en-US" baseline="0" dirty="0" smtClean="0"/>
          </a:p>
          <a:p>
            <a:r>
              <a:rPr lang="en-US" baseline="0" dirty="0" smtClean="0"/>
              <a:t>A wool blanket is a must.  You can create more heat with them.  You need a separate lap blanket for around the campfire.  You don’t want your sleeping bags to be used around a campfire.  These can be homemade quilts from old clothing.  </a:t>
            </a:r>
          </a:p>
          <a:p>
            <a:endParaRPr lang="en-US" baseline="0" dirty="0" smtClean="0"/>
          </a:p>
          <a:p>
            <a:r>
              <a:rPr lang="en-US" baseline="0" dirty="0" smtClean="0"/>
              <a:t>Towels will be a premium. You will always have some drying while you are using clean ones.  In the winter without a dryer, it will take longer for the towels to dry.  Unfortunately, camping is messy.  You will want to store old towels for rags to clean up messes.  Color code them if possible to identify quickly who the towel belongs to or put their names on them with a sharpie.  Use old towels or buy bulk packages like </a:t>
            </a:r>
            <a:r>
              <a:rPr lang="en-US" baseline="0" dirty="0" err="1" smtClean="0"/>
              <a:t>Sams</a:t>
            </a:r>
            <a:r>
              <a:rPr lang="en-US" baseline="0" dirty="0" smtClean="0"/>
              <a:t> Club and divide them up.  </a:t>
            </a:r>
          </a:p>
          <a:p>
            <a:endParaRPr lang="en-US" baseline="0" dirty="0" smtClean="0"/>
          </a:p>
          <a:p>
            <a:r>
              <a:rPr lang="en-US" baseline="0" dirty="0" smtClean="0"/>
              <a:t>Put some smaller hand towels in their supplies as well.  Sometimes you don’t need a big towel for a smaller mess or dry your face or hands.  Again, stop the spread of disease.  Provide everyone their own towels!! </a:t>
            </a:r>
          </a:p>
          <a:p>
            <a:endParaRPr lang="en-US" baseline="0" dirty="0" smtClean="0"/>
          </a:p>
          <a:p>
            <a:r>
              <a:rPr lang="en-US" baseline="0" dirty="0" smtClean="0"/>
              <a:t>Store up several aprons for each person.  They can be used for tending animals, gardening, cooking, cleaning, and playing.  Aprons are easier to clean and can soak while waiting for laundry to be done.  They keep your clothes clean but they also extend the life of your clothes.  Our ancestors knew what was going on! </a:t>
            </a:r>
          </a:p>
          <a:p>
            <a:endParaRPr lang="en-US" baseline="0" dirty="0" smtClean="0"/>
          </a:p>
          <a:p>
            <a:r>
              <a:rPr lang="en-US" baseline="0" dirty="0" smtClean="0"/>
              <a:t>Flip flops will be essential for standing in dirt for a shower.  Other shoes to store up for are tennis shoes for working – at least two pairs in case one gets wet or muddy!  Hiking shoes for activities away from camp.  Mud boots/rubber boots for rain days and deep winter boots for snow days.   I bought all our snow boots off season and paid ¼ what they would have been new. </a:t>
            </a:r>
          </a:p>
          <a:p>
            <a:endParaRPr lang="en-US" baseline="0" dirty="0" smtClean="0"/>
          </a:p>
          <a:p>
            <a:r>
              <a:rPr lang="en-US" baseline="0" dirty="0" smtClean="0"/>
              <a:t>Socks.  Socks will keep your feet from blisters, more comfortable during work, keep you feet warm at night, keep your feet from drying out and cracking your skin.  Always keep a pair washing or drying.  You will run through them. </a:t>
            </a:r>
          </a:p>
          <a:p>
            <a:endParaRPr lang="en-US" baseline="0" dirty="0" smtClean="0"/>
          </a:p>
          <a:p>
            <a:r>
              <a:rPr lang="en-US" baseline="0" dirty="0" smtClean="0"/>
              <a:t>Hygiene supplies are as simple as toothbrush, toothpaste, deodorant, shampoo and conditioner, lotion, lip balm and feminine products.  </a:t>
            </a:r>
          </a:p>
          <a:p>
            <a:endParaRPr lang="en-US" baseline="0" dirty="0" smtClean="0"/>
          </a:p>
          <a:p>
            <a:r>
              <a:rPr lang="en-US" baseline="0" dirty="0" smtClean="0"/>
              <a:t>Jackets and hoodies.  Save them up!  You will use them to layer and stay warm.  You will also be waiting for some to wash and dry.  A deep winter parka is a must when you are living without additional heat sources.  I bought a three layer one on Amazon for $45 on clearance.  We tested it out and yes, it overheated at times.  </a:t>
            </a:r>
          </a:p>
          <a:p>
            <a:endParaRPr lang="en-US" baseline="0" dirty="0" smtClean="0"/>
          </a:p>
          <a:p>
            <a:r>
              <a:rPr lang="en-US" baseline="0" dirty="0" smtClean="0"/>
              <a:t>Multiple beanies and gloves of all kinds are a must when living in the open.  Wool should definitely be one of your choices.  Beanies are also good for holding back dirty hair.  Water will be a premium in some cases. </a:t>
            </a:r>
          </a:p>
          <a:p>
            <a:endParaRPr lang="en-US" baseline="0" dirty="0" smtClean="0"/>
          </a:p>
          <a:p>
            <a:r>
              <a:rPr lang="en-US" baseline="0" dirty="0" smtClean="0"/>
              <a:t>A swimsuit will provide privacy for showers, baths, and swimming. </a:t>
            </a:r>
          </a:p>
          <a:p>
            <a:endParaRPr lang="en-US" baseline="0" dirty="0" smtClean="0"/>
          </a:p>
          <a:p>
            <a:r>
              <a:rPr lang="en-US" baseline="0" dirty="0" smtClean="0"/>
              <a:t>A belt or suspenders will work for clothing as you begin to lose weight living in a camp situation. </a:t>
            </a:r>
          </a:p>
          <a:p>
            <a:endParaRPr lang="en-US" baseline="0" dirty="0" smtClean="0"/>
          </a:p>
          <a:p>
            <a:r>
              <a:rPr lang="en-US" baseline="0" dirty="0" smtClean="0"/>
              <a:t>You can trade clothing sizes around camp with others to replenish growing children or adults who are downsizing in weight.  You can buy </a:t>
            </a:r>
            <a:r>
              <a:rPr lang="en-US" baseline="0" dirty="0" err="1" smtClean="0"/>
              <a:t>tshirts</a:t>
            </a:r>
            <a:r>
              <a:rPr lang="en-US" baseline="0" dirty="0" smtClean="0"/>
              <a:t> for $1 now at the dollar store, even less at thrift stores, store them up every chance you get.  The material can be used for rags if you don’t end up using them. </a:t>
            </a:r>
          </a:p>
          <a:p>
            <a:endParaRPr lang="en-US" baseline="0" dirty="0" smtClean="0"/>
          </a:p>
          <a:p>
            <a:r>
              <a:rPr lang="en-US" baseline="0" dirty="0" smtClean="0"/>
              <a:t>Often it is our spiritual renewal that helps us to get through tough times.  Make sure everyone has a scripture bag with a journal, pens, writing paper, color pencils and so on to help with daily devotional time. </a:t>
            </a:r>
          </a:p>
          <a:p>
            <a:endParaRPr lang="en-US" baseline="0" dirty="0" smtClean="0"/>
          </a:p>
          <a:p>
            <a:r>
              <a:rPr lang="en-US" baseline="0" dirty="0" smtClean="0"/>
              <a:t>The sun can be brutal when living outdoors.  Store up hats, caps, sunglasses, goggles, aloe </a:t>
            </a:r>
            <a:r>
              <a:rPr lang="en-US" baseline="0" dirty="0" err="1" smtClean="0"/>
              <a:t>vera</a:t>
            </a:r>
            <a:r>
              <a:rPr lang="en-US" baseline="0" dirty="0" smtClean="0"/>
              <a:t> gel and sunblock!</a:t>
            </a:r>
          </a:p>
          <a:p>
            <a:endParaRPr lang="en-US" baseline="0" dirty="0" smtClean="0"/>
          </a:p>
          <a:p>
            <a:r>
              <a:rPr lang="en-US" baseline="0" dirty="0" smtClean="0"/>
              <a:t>Winter  and summer clothing should include about 7 outfits for each season.  Don’t forget underwear! </a:t>
            </a:r>
          </a:p>
          <a:p>
            <a:r>
              <a:rPr lang="en-US" baseline="0" dirty="0" smtClean="0"/>
              <a:t>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A1E15D-F46B-41A0-89C4-6DD8CAA49C2E}" type="slidenum">
              <a:rPr lang="en-US" smtClean="0"/>
              <a:t>15</a:t>
            </a:fld>
            <a:endParaRPr lang="en-US"/>
          </a:p>
        </p:txBody>
      </p:sp>
    </p:spTree>
    <p:extLst>
      <p:ext uri="{BB962C8B-B14F-4D97-AF65-F5344CB8AC3E}">
        <p14:creationId xmlns:p14="http://schemas.microsoft.com/office/powerpoint/2010/main" val="2938123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t>
            </a:r>
          </a:p>
          <a:p>
            <a:endParaRPr lang="en-US" dirty="0" smtClean="0"/>
          </a:p>
          <a:p>
            <a:r>
              <a:rPr lang="en-US" dirty="0" smtClean="0"/>
              <a:t>In addition</a:t>
            </a:r>
            <a:r>
              <a:rPr lang="en-US" baseline="0" dirty="0" smtClean="0"/>
              <a:t> to the buckets and bins for each individual, I would suggest collecting other items that will be useful in a grid down situation, a long term camping situation, a resource center for sharing items you are also collecting. </a:t>
            </a:r>
          </a:p>
          <a:p>
            <a:endParaRPr lang="en-US" dirty="0" smtClean="0"/>
          </a:p>
          <a:p>
            <a:r>
              <a:rPr lang="en-US" dirty="0" smtClean="0"/>
              <a:t>Other possible items </a:t>
            </a:r>
            <a:r>
              <a:rPr lang="en-US" dirty="0"/>
              <a:t>to store:  Medical Supplies, Gardening Tools, Assorted Headwear, Assorted Gloves, Dishes, </a:t>
            </a:r>
            <a:r>
              <a:rPr lang="en-US" dirty="0" smtClean="0"/>
              <a:t>Solar Jars and Pans</a:t>
            </a:r>
            <a:r>
              <a:rPr lang="en-US" dirty="0"/>
              <a:t>, Washcloths, Cleaning Supplies, Laundry Supplies, Electronic Supplies, </a:t>
            </a:r>
            <a:r>
              <a:rPr lang="en-US" dirty="0" smtClean="0"/>
              <a:t>a library box, music box, an art</a:t>
            </a:r>
            <a:r>
              <a:rPr lang="en-US" baseline="0" dirty="0" smtClean="0"/>
              <a:t> and game box, sewing box, candle making box, baby items box, family documents box, small tools box, MacGyver box (will explain in another slide) </a:t>
            </a:r>
            <a:r>
              <a:rPr lang="en-US" dirty="0" smtClean="0"/>
              <a:t>etc</a:t>
            </a:r>
            <a:r>
              <a:rPr lang="en-US" dirty="0"/>
              <a:t>., </a:t>
            </a:r>
          </a:p>
        </p:txBody>
      </p:sp>
      <p:sp>
        <p:nvSpPr>
          <p:cNvPr id="4" name="Slide Number Placeholder 3"/>
          <p:cNvSpPr>
            <a:spLocks noGrp="1"/>
          </p:cNvSpPr>
          <p:nvPr>
            <p:ph type="sldNum" sz="quarter" idx="5"/>
          </p:nvPr>
        </p:nvSpPr>
        <p:spPr/>
        <p:txBody>
          <a:bodyPr/>
          <a:lstStyle/>
          <a:p>
            <a:fld id="{EFA1E15D-F46B-41A0-89C4-6DD8CAA49C2E}" type="slidenum">
              <a:rPr lang="en-US" smtClean="0"/>
              <a:t>16</a:t>
            </a:fld>
            <a:endParaRPr lang="en-US"/>
          </a:p>
        </p:txBody>
      </p:sp>
    </p:spTree>
    <p:extLst>
      <p:ext uri="{BB962C8B-B14F-4D97-AF65-F5344CB8AC3E}">
        <p14:creationId xmlns:p14="http://schemas.microsoft.com/office/powerpoint/2010/main" val="3697993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t>
            </a:r>
          </a:p>
          <a:p>
            <a:endParaRPr lang="en-US" dirty="0" smtClean="0"/>
          </a:p>
          <a:p>
            <a:r>
              <a:rPr lang="en-US" dirty="0" smtClean="0"/>
              <a:t>We </a:t>
            </a:r>
            <a:r>
              <a:rPr lang="en-US" dirty="0"/>
              <a:t>are currently experience COVID19 our first quarantine, but the rules seem a little jumbled.  For future pandemics, be prepared to treat the sick at home</a:t>
            </a:r>
            <a:r>
              <a:rPr lang="en-US" dirty="0" smtClean="0"/>
              <a:t>.  There will be future pandemics. </a:t>
            </a:r>
          </a:p>
          <a:p>
            <a:endParaRPr lang="en-US" dirty="0"/>
          </a:p>
          <a:p>
            <a:r>
              <a:rPr lang="en-US" dirty="0"/>
              <a:t>Set up a quarantine room:</a:t>
            </a:r>
          </a:p>
          <a:p>
            <a:endParaRPr lang="en-US" dirty="0"/>
          </a:p>
          <a:p>
            <a:r>
              <a:rPr lang="en-US" dirty="0"/>
              <a:t>Have </a:t>
            </a:r>
            <a:r>
              <a:rPr lang="en-US" dirty="0" smtClean="0"/>
              <a:t>sheeting and duct tape to </a:t>
            </a:r>
            <a:r>
              <a:rPr lang="en-US" dirty="0"/>
              <a:t>cover the door so you can slide food under it.  Have disposable dishes, utensils, garbage bags to minimize contamination. </a:t>
            </a:r>
          </a:p>
          <a:p>
            <a:endParaRPr lang="en-US" dirty="0"/>
          </a:p>
          <a:p>
            <a:r>
              <a:rPr lang="en-US" dirty="0"/>
              <a:t>Assign bathrooms to limit contamination.  Assign seating spots in other parts of the home (couches, kitchen chairs) </a:t>
            </a:r>
          </a:p>
          <a:p>
            <a:endParaRPr lang="en-US" dirty="0"/>
          </a:p>
          <a:p>
            <a:r>
              <a:rPr lang="en-US" dirty="0"/>
              <a:t>Store masks, or bandannas to make masks.  </a:t>
            </a:r>
          </a:p>
          <a:p>
            <a:r>
              <a:rPr lang="en-US" dirty="0"/>
              <a:t>Store disinfectant wipes to keep common areas wiped down. </a:t>
            </a:r>
            <a:r>
              <a:rPr lang="en-US" dirty="0" smtClean="0"/>
              <a:t>Or a</a:t>
            </a:r>
            <a:r>
              <a:rPr lang="en-US" baseline="0" dirty="0" smtClean="0"/>
              <a:t> chlorine type spray. </a:t>
            </a:r>
            <a:endParaRPr lang="en-US" dirty="0"/>
          </a:p>
          <a:p>
            <a:r>
              <a:rPr lang="en-US" dirty="0"/>
              <a:t>Store latex gloves when working with possible contaminated items and dispose </a:t>
            </a:r>
            <a:r>
              <a:rPr lang="en-US" dirty="0" smtClean="0"/>
              <a:t>of right </a:t>
            </a:r>
            <a:r>
              <a:rPr lang="en-US" dirty="0"/>
              <a:t>away. </a:t>
            </a:r>
            <a:endParaRPr lang="en-US" dirty="0" smtClean="0"/>
          </a:p>
          <a:p>
            <a:r>
              <a:rPr lang="en-US" dirty="0" smtClean="0"/>
              <a:t>Remember </a:t>
            </a:r>
            <a:r>
              <a:rPr lang="en-US" dirty="0"/>
              <a:t>to use latex gloves when pumping gas in public or visiting public places. Remove before getting into your car! </a:t>
            </a:r>
            <a:r>
              <a:rPr lang="en-US" dirty="0" smtClean="0"/>
              <a:t> I keep a can of Lysol</a:t>
            </a:r>
            <a:r>
              <a:rPr lang="en-US" baseline="0" dirty="0" smtClean="0"/>
              <a:t> spray and Lysol wipes in the car. I spray before and after an outing.</a:t>
            </a:r>
          </a:p>
          <a:p>
            <a:endParaRPr lang="en-US" dirty="0"/>
          </a:p>
          <a:p>
            <a:r>
              <a:rPr lang="en-US" dirty="0"/>
              <a:t>Spray clothing with Lysol to add a double block of germs from riding home with you! </a:t>
            </a:r>
            <a:r>
              <a:rPr lang="en-US" dirty="0" smtClean="0"/>
              <a:t>Spray clothing</a:t>
            </a:r>
            <a:r>
              <a:rPr lang="en-US" baseline="0" dirty="0" smtClean="0"/>
              <a:t> and hands of people who want to come visit you. </a:t>
            </a:r>
            <a:endParaRPr lang="en-US" dirty="0" smtClean="0"/>
          </a:p>
          <a:p>
            <a:endParaRPr lang="en-US" dirty="0"/>
          </a:p>
          <a:p>
            <a:r>
              <a:rPr lang="en-US" dirty="0"/>
              <a:t>Change your clothes in the garage before entering a home.  Isolate contaminated clothing when washing. </a:t>
            </a:r>
          </a:p>
          <a:p>
            <a:r>
              <a:rPr lang="en-US" dirty="0"/>
              <a:t>Store old clothes to burn when dealing with bodies or sick </a:t>
            </a:r>
            <a:r>
              <a:rPr lang="en-US" dirty="0" smtClean="0"/>
              <a:t>people,</a:t>
            </a:r>
            <a:r>
              <a:rPr lang="en-US" baseline="0" dirty="0" smtClean="0"/>
              <a:t> or buy Tyvek painter type suits.  Painter suits work just as well.  You will want to burn all diseased or contaminated clothing.  Do not wash it or keep it in the home for spores to make their way back into the air. </a:t>
            </a:r>
          </a:p>
          <a:p>
            <a:endParaRPr lang="en-US" dirty="0"/>
          </a:p>
          <a:p>
            <a:r>
              <a:rPr lang="en-US" dirty="0"/>
              <a:t>Store bottled water or water filter in case water supply is contaminated with man-made viruses. </a:t>
            </a:r>
            <a:endParaRPr lang="en-US" dirty="0" smtClean="0"/>
          </a:p>
          <a:p>
            <a:endParaRPr lang="en-US" dirty="0" smtClean="0"/>
          </a:p>
          <a:p>
            <a:r>
              <a:rPr lang="en-US" dirty="0" smtClean="0"/>
              <a:t>Have activity</a:t>
            </a:r>
            <a:r>
              <a:rPr lang="en-US" baseline="0" dirty="0" smtClean="0"/>
              <a:t> boxes.  Have a hygiene box for the sick person and dispose of when finished treating them.  Have a garbage can in the room with the sick person so they can dispose of items by themselves and avoid others having to touch their garbage.  Have them tie the bag up and leave outside for a final pick up.  Minimize your exposure and contact with sick people and their belongings.  </a:t>
            </a:r>
          </a:p>
          <a:p>
            <a:endParaRPr lang="en-US" baseline="0" dirty="0" smtClean="0"/>
          </a:p>
          <a:p>
            <a:r>
              <a:rPr lang="en-US" baseline="0" dirty="0" smtClean="0"/>
              <a:t>On unusual cloudy days, wear a light weight mask if you go outside.  Spray </a:t>
            </a:r>
            <a:r>
              <a:rPr lang="en-US" baseline="0" dirty="0" err="1" smtClean="0"/>
              <a:t>febreeze</a:t>
            </a:r>
            <a:r>
              <a:rPr lang="en-US" baseline="0" dirty="0" smtClean="0"/>
              <a:t> in each room of your home to clear the air.  N95 will irritate you and cause you to sweat, it is too heavy.  With </a:t>
            </a:r>
            <a:r>
              <a:rPr lang="en-US" baseline="0" dirty="0" err="1" smtClean="0"/>
              <a:t>chemtrails</a:t>
            </a:r>
            <a:r>
              <a:rPr lang="en-US" baseline="0" dirty="0" smtClean="0"/>
              <a:t> now proven to be dumping chemicals into the air, we need to be more cautious of what we are breathing.  </a:t>
            </a:r>
          </a:p>
          <a:p>
            <a:endParaRPr lang="en-US" baseline="0" dirty="0" smtClean="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17</a:t>
            </a:fld>
            <a:endParaRPr lang="en-US"/>
          </a:p>
        </p:txBody>
      </p:sp>
    </p:spTree>
    <p:extLst>
      <p:ext uri="{BB962C8B-B14F-4D97-AF65-F5344CB8AC3E}">
        <p14:creationId xmlns:p14="http://schemas.microsoft.com/office/powerpoint/2010/main" val="1950203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wait to be told to self-quarantine. </a:t>
            </a:r>
            <a:r>
              <a:rPr lang="en-US" dirty="0" smtClean="0"/>
              <a:t> Often people have had a virus</a:t>
            </a:r>
            <a:r>
              <a:rPr lang="en-US" baseline="0" dirty="0" smtClean="0"/>
              <a:t> days before they know it and start contaminating others.  With the first alert of a pandemic p</a:t>
            </a:r>
            <a:r>
              <a:rPr lang="en-US" dirty="0" smtClean="0"/>
              <a:t>ut </a:t>
            </a:r>
            <a:r>
              <a:rPr lang="en-US" dirty="0"/>
              <a:t>up signs on your doors with a phone number to contact you. </a:t>
            </a:r>
            <a:r>
              <a:rPr lang="en-US" dirty="0" smtClean="0"/>
              <a:t> DO </a:t>
            </a:r>
            <a:r>
              <a:rPr lang="en-US" dirty="0"/>
              <a:t>NOT open the doors to visitors.  </a:t>
            </a:r>
          </a:p>
          <a:p>
            <a:endParaRPr lang="en-US" dirty="0"/>
          </a:p>
          <a:p>
            <a:r>
              <a:rPr lang="en-US" dirty="0"/>
              <a:t>Spray boxes from deliveries with </a:t>
            </a:r>
            <a:r>
              <a:rPr lang="en-US" dirty="0" smtClean="0"/>
              <a:t>Lysol and let sit for 10 minutes </a:t>
            </a:r>
            <a:r>
              <a:rPr lang="en-US" dirty="0"/>
              <a:t>before opening.  </a:t>
            </a:r>
            <a:endParaRPr lang="en-US" dirty="0" smtClean="0"/>
          </a:p>
          <a:p>
            <a:endParaRPr lang="en-US" dirty="0" smtClean="0"/>
          </a:p>
          <a:p>
            <a:r>
              <a:rPr lang="en-US" dirty="0" smtClean="0"/>
              <a:t>You can</a:t>
            </a:r>
            <a:r>
              <a:rPr lang="en-US" baseline="0" dirty="0" smtClean="0"/>
              <a:t> download this poster at nofearpreps.com.  Click on the temporal preparedness tab. </a:t>
            </a:r>
          </a:p>
          <a:p>
            <a:endParaRPr lang="en-US" baseline="0" dirty="0" smtClean="0"/>
          </a:p>
          <a:p>
            <a:r>
              <a:rPr lang="en-US" baseline="0" dirty="0" smtClean="0"/>
              <a:t>When UPS needed a signature, I talked to them through a speaker system at my home and they accepted that as a signature!  If you leave a note for them to call you for a signature, they will accept a verbal or have you text approval.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18</a:t>
            </a:fld>
            <a:endParaRPr lang="en-US"/>
          </a:p>
        </p:txBody>
      </p:sp>
    </p:spTree>
    <p:extLst>
      <p:ext uri="{BB962C8B-B14F-4D97-AF65-F5344CB8AC3E}">
        <p14:creationId xmlns:p14="http://schemas.microsoft.com/office/powerpoint/2010/main" val="1840004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Read the slide. </a:t>
            </a:r>
          </a:p>
          <a:p>
            <a:r>
              <a:rPr lang="en-US" dirty="0" smtClean="0"/>
              <a:t>This </a:t>
            </a:r>
            <a:r>
              <a:rPr lang="en-US" dirty="0"/>
              <a:t>is different from the long-term displacement.  </a:t>
            </a:r>
          </a:p>
          <a:p>
            <a:r>
              <a:rPr lang="en-US" dirty="0"/>
              <a:t>This is the same as the earthquake </a:t>
            </a:r>
            <a:r>
              <a:rPr lang="en-US" dirty="0" smtClean="0"/>
              <a:t>bag</a:t>
            </a:r>
            <a:r>
              <a:rPr lang="en-US" baseline="0" dirty="0" smtClean="0"/>
              <a:t> with a few extra items (water and a emergency food bucket).</a:t>
            </a:r>
            <a:endParaRPr lang="en-US" dirty="0"/>
          </a:p>
          <a:p>
            <a:endParaRPr lang="en-US" dirty="0"/>
          </a:p>
          <a:p>
            <a:r>
              <a:rPr lang="en-US" dirty="0"/>
              <a:t>Have a bin that is just for evacuation or earthquake readiness.  That means you store it away from the home!  You can’t retrieve it from the basement if an earthquake has hit.  Store close to the garage door, a barn, a back porch, etc.,  </a:t>
            </a:r>
          </a:p>
          <a:p>
            <a:r>
              <a:rPr lang="en-US" dirty="0"/>
              <a:t>Store cases of water near it.  Store a bucket of “just add water” food near it or plan to eat on the road. </a:t>
            </a:r>
          </a:p>
        </p:txBody>
      </p:sp>
      <p:sp>
        <p:nvSpPr>
          <p:cNvPr id="4" name="Slide Number Placeholder 3"/>
          <p:cNvSpPr>
            <a:spLocks noGrp="1"/>
          </p:cNvSpPr>
          <p:nvPr>
            <p:ph type="sldNum" sz="quarter" idx="5"/>
          </p:nvPr>
        </p:nvSpPr>
        <p:spPr/>
        <p:txBody>
          <a:bodyPr/>
          <a:lstStyle/>
          <a:p>
            <a:fld id="{EFA1E15D-F46B-41A0-89C4-6DD8CAA49C2E}" type="slidenum">
              <a:rPr lang="en-US" smtClean="0"/>
              <a:t>19</a:t>
            </a:fld>
            <a:endParaRPr lang="en-US"/>
          </a:p>
        </p:txBody>
      </p:sp>
    </p:spTree>
    <p:extLst>
      <p:ext uri="{BB962C8B-B14F-4D97-AF65-F5344CB8AC3E}">
        <p14:creationId xmlns:p14="http://schemas.microsoft.com/office/powerpoint/2010/main" val="1854128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a:p>
            <a:r>
              <a:rPr lang="en-US" dirty="0"/>
              <a:t>Remember, You can call me the Prepper Cheater.  If it takes to long or costs too much money, I probably won’t do it.  You have heard the expression, “It’s either your time or your money.”  It takes both!  Don’t be embarrassed that you have been at this for a few years.   I’m here to pass on some great ideas to get you organized ahead of any crisis, immediate or long term.  </a:t>
            </a:r>
          </a:p>
          <a:p>
            <a:endParaRPr lang="en-US" dirty="0"/>
          </a:p>
          <a:p>
            <a:r>
              <a:rPr lang="en-US" dirty="0"/>
              <a:t>Just remember, you have about 80% of what you need to prep in your home now.  You just need to organize it and keep track of it.  Because when you are prepared, ye shall not fear! </a:t>
            </a:r>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2</a:t>
            </a:fld>
            <a:endParaRPr lang="en-US"/>
          </a:p>
        </p:txBody>
      </p:sp>
    </p:spTree>
    <p:extLst>
      <p:ext uri="{BB962C8B-B14F-4D97-AF65-F5344CB8AC3E}">
        <p14:creationId xmlns:p14="http://schemas.microsoft.com/office/powerpoint/2010/main" val="378833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read. </a:t>
            </a:r>
          </a:p>
          <a:p>
            <a:endParaRPr lang="en-US" dirty="0" smtClean="0"/>
          </a:p>
          <a:p>
            <a:r>
              <a:rPr lang="en-US" dirty="0" smtClean="0"/>
              <a:t>Avoid the FEMA camps at all costs!</a:t>
            </a:r>
          </a:p>
          <a:p>
            <a:endParaRPr lang="en-US" dirty="0" smtClean="0"/>
          </a:p>
          <a:p>
            <a:r>
              <a:rPr lang="en-US" dirty="0" smtClean="0"/>
              <a:t>You will need a change of</a:t>
            </a:r>
            <a:r>
              <a:rPr lang="en-US" baseline="0" dirty="0" smtClean="0"/>
              <a:t> clothes and underwear to alternate over the days. </a:t>
            </a:r>
          </a:p>
          <a:p>
            <a:r>
              <a:rPr lang="en-US" baseline="0" dirty="0" smtClean="0"/>
              <a:t>You will need an extra pair of shoes and socks for living outdoors. </a:t>
            </a:r>
          </a:p>
          <a:p>
            <a:r>
              <a:rPr lang="en-US" baseline="0" dirty="0" smtClean="0"/>
              <a:t>A coat or hoodie and gloves for working outdoors. </a:t>
            </a:r>
          </a:p>
          <a:p>
            <a:r>
              <a:rPr lang="en-US" baseline="0" dirty="0" smtClean="0"/>
              <a:t>Travel size hygiene products until you get to a long term location. </a:t>
            </a:r>
          </a:p>
          <a:p>
            <a:r>
              <a:rPr lang="en-US" baseline="0" dirty="0" smtClean="0"/>
              <a:t>Towels to clean up with, a sleeping bag and pillow.  Or a pillow case to put the towels in to make a pillow. </a:t>
            </a:r>
          </a:p>
        </p:txBody>
      </p:sp>
      <p:sp>
        <p:nvSpPr>
          <p:cNvPr id="4" name="Slide Number Placeholder 3"/>
          <p:cNvSpPr>
            <a:spLocks noGrp="1"/>
          </p:cNvSpPr>
          <p:nvPr>
            <p:ph type="sldNum" sz="quarter" idx="5"/>
          </p:nvPr>
        </p:nvSpPr>
        <p:spPr/>
        <p:txBody>
          <a:bodyPr/>
          <a:lstStyle/>
          <a:p>
            <a:fld id="{EFA1E15D-F46B-41A0-89C4-6DD8CAA49C2E}" type="slidenum">
              <a:rPr lang="en-US" smtClean="0"/>
              <a:t>20</a:t>
            </a:fld>
            <a:endParaRPr lang="en-US"/>
          </a:p>
        </p:txBody>
      </p:sp>
    </p:spTree>
    <p:extLst>
      <p:ext uri="{BB962C8B-B14F-4D97-AF65-F5344CB8AC3E}">
        <p14:creationId xmlns:p14="http://schemas.microsoft.com/office/powerpoint/2010/main" val="1930395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temporary bed.  Car blow up mattress or a hammock. </a:t>
            </a:r>
          </a:p>
          <a:p>
            <a:r>
              <a:rPr lang="en-US" dirty="0" smtClean="0"/>
              <a:t>A 72 hr. food bucket with paper goods</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21</a:t>
            </a:fld>
            <a:endParaRPr lang="en-US"/>
          </a:p>
        </p:txBody>
      </p:sp>
    </p:spTree>
    <p:extLst>
      <p:ext uri="{BB962C8B-B14F-4D97-AF65-F5344CB8AC3E}">
        <p14:creationId xmlns:p14="http://schemas.microsoft.com/office/powerpoint/2010/main" val="3524976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ingenious idea!  My friend </a:t>
            </a:r>
            <a:r>
              <a:rPr lang="en-US" dirty="0" err="1" smtClean="0"/>
              <a:t>Margene</a:t>
            </a:r>
            <a:r>
              <a:rPr lang="en-US" dirty="0" smtClean="0"/>
              <a:t> Neilson</a:t>
            </a:r>
            <a:r>
              <a:rPr lang="en-US" baseline="0" dirty="0" smtClean="0"/>
              <a:t> created this!  </a:t>
            </a:r>
          </a:p>
          <a:p>
            <a:r>
              <a:rPr lang="en-US" baseline="0" dirty="0" smtClean="0"/>
              <a:t>She has a lanyard for each member of her family hanging near the door.  </a:t>
            </a:r>
          </a:p>
          <a:p>
            <a:endParaRPr lang="en-US" baseline="0" dirty="0" smtClean="0"/>
          </a:p>
          <a:p>
            <a:r>
              <a:rPr lang="en-US" baseline="0" dirty="0" smtClean="0"/>
              <a:t>You can find the supply list in the temporal preparedness section of nofearpreps.com.  She is also the one who does the </a:t>
            </a:r>
            <a:r>
              <a:rPr lang="en-US" baseline="0" dirty="0" err="1" smtClean="0"/>
              <a:t>DIYPreparedness</a:t>
            </a:r>
            <a:r>
              <a:rPr lang="en-US" baseline="0" dirty="0" smtClean="0"/>
              <a:t> website and the free preparedness binder!</a:t>
            </a:r>
          </a:p>
          <a:p>
            <a:endParaRPr lang="en-US" baseline="0" dirty="0" smtClean="0"/>
          </a:p>
          <a:p>
            <a:r>
              <a:rPr lang="en-US" baseline="0" dirty="0" smtClean="0"/>
              <a:t>Some of the items:  emergency blanket, poncho, ear plugs, pain killer meds, </a:t>
            </a:r>
            <a:r>
              <a:rPr lang="en-US" baseline="0" dirty="0" err="1" smtClean="0"/>
              <a:t>bandaids</a:t>
            </a:r>
            <a:r>
              <a:rPr lang="en-US" baseline="0" dirty="0" smtClean="0"/>
              <a:t>, pen with mini flashlight, Note paper, spork, compass, hand sanitizer, consecrated oil, whistle, extra house key and car key, </a:t>
            </a:r>
            <a:r>
              <a:rPr lang="en-US" baseline="0" dirty="0" err="1" smtClean="0"/>
              <a:t>chapstick</a:t>
            </a:r>
            <a:r>
              <a:rPr lang="en-US" baseline="0" dirty="0" smtClean="0"/>
              <a:t>, flash drive containing:  documents, pics, social security cards, inventory of home items (insurance claims).  Remember to email them to yourself as well! </a:t>
            </a:r>
          </a:p>
          <a:p>
            <a:endParaRPr lang="en-US" baseline="0" dirty="0" smtClean="0"/>
          </a:p>
          <a:p>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22</a:t>
            </a:fld>
            <a:endParaRPr lang="en-US"/>
          </a:p>
        </p:txBody>
      </p:sp>
    </p:spTree>
    <p:extLst>
      <p:ext uri="{BB962C8B-B14F-4D97-AF65-F5344CB8AC3E}">
        <p14:creationId xmlns:p14="http://schemas.microsoft.com/office/powerpoint/2010/main" val="2734865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Store evacuation bin/earthquake bucket/etc., away from the home in case the home gets damaged, it will be easier to dig out. </a:t>
            </a:r>
          </a:p>
          <a:p>
            <a:endParaRPr lang="en-US" dirty="0"/>
          </a:p>
          <a:p>
            <a:r>
              <a:rPr lang="en-US" dirty="0"/>
              <a:t>Pre-pack keys to get back onto your property </a:t>
            </a:r>
            <a:r>
              <a:rPr lang="en-US" dirty="0" smtClean="0"/>
              <a:t>(put on lanyard).</a:t>
            </a:r>
            <a:endParaRPr lang="en-US" dirty="0"/>
          </a:p>
          <a:p>
            <a:endParaRPr lang="en-US" dirty="0"/>
          </a:p>
          <a:p>
            <a:r>
              <a:rPr lang="en-US" dirty="0"/>
              <a:t>If you are running from a fire, you will want to pack a copy USB with photos and documents in case the home is destroyed.</a:t>
            </a:r>
          </a:p>
          <a:p>
            <a:endParaRPr lang="en-US" dirty="0"/>
          </a:p>
          <a:p>
            <a:r>
              <a:rPr lang="en-US" dirty="0"/>
              <a:t>The fires in Canada a few years ago evacuated 800,000 people who had 10 minutes or less to leave.  They drove through flames.  The biggest regret was forgetting the passports because there were no available hotel rooms and they couldn’t cross the border into America. </a:t>
            </a:r>
          </a:p>
          <a:p>
            <a:endParaRPr lang="en-US" dirty="0"/>
          </a:p>
          <a:p>
            <a:r>
              <a:rPr lang="en-US" dirty="0"/>
              <a:t>Cash is accepted in grid down situations. Credit card is good for eating out and getting supplies. Child ID is in case your children get separated from you. </a:t>
            </a:r>
          </a:p>
          <a:p>
            <a:endParaRPr lang="en-US" dirty="0"/>
          </a:p>
          <a:p>
            <a:r>
              <a:rPr lang="en-US" dirty="0"/>
              <a:t>Copies of BC /SS Cards will provide ID if needed.  Email copies to yourself, copy of USB,  AND make a hard copy</a:t>
            </a:r>
            <a:r>
              <a:rPr lang="en-US" dirty="0" smtClean="0"/>
              <a:t>.  Make inventory list</a:t>
            </a:r>
            <a:r>
              <a:rPr lang="en-US" baseline="0" dirty="0" smtClean="0"/>
              <a:t> for insurance claims. </a:t>
            </a:r>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23</a:t>
            </a:fld>
            <a:endParaRPr lang="en-US"/>
          </a:p>
        </p:txBody>
      </p:sp>
    </p:spTree>
    <p:extLst>
      <p:ext uri="{BB962C8B-B14F-4D97-AF65-F5344CB8AC3E}">
        <p14:creationId xmlns:p14="http://schemas.microsoft.com/office/powerpoint/2010/main" val="3757947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slide. </a:t>
            </a:r>
          </a:p>
          <a:p>
            <a:r>
              <a:rPr lang="en-US" dirty="0"/>
              <a:t>Read the slide. </a:t>
            </a:r>
          </a:p>
          <a:p>
            <a:r>
              <a:rPr lang="en-US" dirty="0"/>
              <a:t>Share info on radiation tool. </a:t>
            </a:r>
          </a:p>
        </p:txBody>
      </p:sp>
      <p:sp>
        <p:nvSpPr>
          <p:cNvPr id="4" name="Slide Number Placeholder 3"/>
          <p:cNvSpPr>
            <a:spLocks noGrp="1"/>
          </p:cNvSpPr>
          <p:nvPr>
            <p:ph type="sldNum" sz="quarter" idx="5"/>
          </p:nvPr>
        </p:nvSpPr>
        <p:spPr/>
        <p:txBody>
          <a:bodyPr/>
          <a:lstStyle/>
          <a:p>
            <a:fld id="{EFA1E15D-F46B-41A0-89C4-6DD8CAA49C2E}" type="slidenum">
              <a:rPr lang="en-US" smtClean="0"/>
              <a:t>24</a:t>
            </a:fld>
            <a:endParaRPr lang="en-US"/>
          </a:p>
        </p:txBody>
      </p:sp>
    </p:spTree>
    <p:extLst>
      <p:ext uri="{BB962C8B-B14F-4D97-AF65-F5344CB8AC3E}">
        <p14:creationId xmlns:p14="http://schemas.microsoft.com/office/powerpoint/2010/main" val="3466631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want to put this little instrument in your preps if you are concerned there is radiation in your home even after you have sealed off the windows with sheeting and duct tape.  </a:t>
            </a:r>
          </a:p>
          <a:p>
            <a:endParaRPr lang="en-US" baseline="0" dirty="0" smtClean="0"/>
          </a:p>
          <a:p>
            <a:r>
              <a:rPr lang="en-US" baseline="0" dirty="0" smtClean="0"/>
              <a:t>I bought this on Walmart.com.  </a:t>
            </a:r>
          </a:p>
          <a:p>
            <a:endParaRPr lang="en-US" baseline="0" dirty="0" smtClean="0"/>
          </a:p>
          <a:p>
            <a:r>
              <a:rPr lang="en-US" baseline="0" dirty="0" smtClean="0"/>
              <a:t>There are little stickers (the size of a stamp) you can buy to stick on a wall and it will also tell you the level of radiation. (next slide)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A1E15D-F46B-41A0-89C4-6DD8CAA49C2E}" type="slidenum">
              <a:rPr lang="en-US" smtClean="0"/>
              <a:t>25</a:t>
            </a:fld>
            <a:endParaRPr lang="en-US"/>
          </a:p>
        </p:txBody>
      </p:sp>
    </p:spTree>
    <p:extLst>
      <p:ext uri="{BB962C8B-B14F-4D97-AF65-F5344CB8AC3E}">
        <p14:creationId xmlns:p14="http://schemas.microsoft.com/office/powerpoint/2010/main" val="1549584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card you put in your wallet.  It will go darker if you have been exposed</a:t>
            </a:r>
            <a:r>
              <a:rPr lang="en-US" baseline="0" dirty="0" smtClean="0"/>
              <a:t> and what level you have been exposed.  It is good for 2 years, or if you freeze, up to 10 years.  </a:t>
            </a:r>
          </a:p>
          <a:p>
            <a:endParaRPr lang="en-US" baseline="0" dirty="0" smtClean="0"/>
          </a:p>
          <a:p>
            <a:r>
              <a:rPr lang="en-US" baseline="0" dirty="0" smtClean="0"/>
              <a:t>No battery needed.  Not affected by EMP (common with dirty bombs). </a:t>
            </a:r>
          </a:p>
          <a:p>
            <a:endParaRPr lang="en-US" baseline="0" dirty="0" smtClean="0"/>
          </a:p>
          <a:p>
            <a:r>
              <a:rPr lang="en-US" baseline="0" dirty="0" smtClean="0"/>
              <a:t>Military Grade.  USA Made.</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26</a:t>
            </a:fld>
            <a:endParaRPr lang="en-US"/>
          </a:p>
        </p:txBody>
      </p:sp>
    </p:spTree>
    <p:extLst>
      <p:ext uri="{BB962C8B-B14F-4D97-AF65-F5344CB8AC3E}">
        <p14:creationId xmlns:p14="http://schemas.microsoft.com/office/powerpoint/2010/main" val="4275227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read. </a:t>
            </a:r>
          </a:p>
          <a:p>
            <a:endParaRPr lang="en-US" dirty="0" smtClean="0"/>
          </a:p>
          <a:p>
            <a:r>
              <a:rPr lang="en-US" dirty="0" smtClean="0"/>
              <a:t>If </a:t>
            </a:r>
            <a:r>
              <a:rPr lang="en-US" dirty="0"/>
              <a:t>you are indoors, with no electricity only use Kerosene or Butane.  Propane is not approved for indoor cooking.  The butane stoves and cans are really inexpensive. </a:t>
            </a:r>
            <a:r>
              <a:rPr lang="en-US" dirty="0" smtClean="0"/>
              <a:t> Walmart</a:t>
            </a:r>
            <a:r>
              <a:rPr lang="en-US" baseline="0" dirty="0" smtClean="0"/>
              <a:t> of Amazon. </a:t>
            </a:r>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27</a:t>
            </a:fld>
            <a:endParaRPr lang="en-US"/>
          </a:p>
        </p:txBody>
      </p:sp>
    </p:spTree>
    <p:extLst>
      <p:ext uri="{BB962C8B-B14F-4D97-AF65-F5344CB8AC3E}">
        <p14:creationId xmlns:p14="http://schemas.microsoft.com/office/powerpoint/2010/main" val="979152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cooking outdoors, you have more options, however, keep in mind that you and thousands of others will be looking for wood to burn (and that wood has to be cured for 6 months) so pre-store some cooking supplies.  The more options you have the better.  You will be helping others I’m sure.</a:t>
            </a:r>
          </a:p>
          <a:p>
            <a:endParaRPr lang="en-US" dirty="0" smtClean="0"/>
          </a:p>
          <a:p>
            <a:r>
              <a:rPr lang="en-US" dirty="0" smtClean="0"/>
              <a:t>A fire pit with tripod and Dutch oven ware.</a:t>
            </a:r>
          </a:p>
          <a:p>
            <a:r>
              <a:rPr lang="en-US" dirty="0" smtClean="0"/>
              <a:t>A rocket stove (add small branches) to burn through the side. </a:t>
            </a:r>
          </a:p>
          <a:p>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28</a:t>
            </a:fld>
            <a:endParaRPr lang="en-US"/>
          </a:p>
        </p:txBody>
      </p:sp>
    </p:spTree>
    <p:extLst>
      <p:ext uri="{BB962C8B-B14F-4D97-AF65-F5344CB8AC3E}">
        <p14:creationId xmlns:p14="http://schemas.microsoft.com/office/powerpoint/2010/main" val="422377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lava</a:t>
            </a:r>
            <a:r>
              <a:rPr lang="en-US" baseline="0" dirty="0" smtClean="0"/>
              <a:t> stove on the left, uses 3 fuel sources:  briquettes, wood, or propane.  Runs about $100.  Store briquettes in buckets to keep moisture from ruining them. </a:t>
            </a:r>
          </a:p>
          <a:p>
            <a:endParaRPr lang="en-US" baseline="0" dirty="0" smtClean="0"/>
          </a:p>
          <a:p>
            <a:r>
              <a:rPr lang="en-US" baseline="0" dirty="0" smtClean="0"/>
              <a:t>The solar oven on the right can run up to $300. Very effective for more than just cooking.  You can heat water for bathing.  You can heat bean bags (use a sock, fill with beans or rice, tie off the end) and warm your sleeping bag.  You can pasteurize water.   You can make these for $10 or less if you Google search them.  There is one with a BYU professor showing how to make them with a car shade.  Make several of them! </a:t>
            </a:r>
          </a:p>
          <a:p>
            <a:endParaRPr lang="en-US" baseline="0" dirty="0" smtClean="0"/>
          </a:p>
          <a:p>
            <a:r>
              <a:rPr lang="en-US" baseline="0" dirty="0" smtClean="0"/>
              <a:t>There are other options:  </a:t>
            </a:r>
            <a:r>
              <a:rPr lang="en-US" baseline="0" dirty="0" err="1" smtClean="0"/>
              <a:t>GoSun</a:t>
            </a:r>
            <a:r>
              <a:rPr lang="en-US" baseline="0" dirty="0" smtClean="0"/>
              <a:t> is similar to the oven, but it is a tube that cooks meat in 10 min. or less.   A propane oven looks like a countertop toaster oven and runs on propane.  You can get up to 8 hours of baking with 1 1lb propane bottle. </a:t>
            </a:r>
          </a:p>
          <a:p>
            <a:endParaRPr lang="en-US" baseline="0" dirty="0" smtClean="0"/>
          </a:p>
          <a:p>
            <a:r>
              <a:rPr lang="en-US" baseline="0" dirty="0" smtClean="0"/>
              <a:t>There is a thermos jack which works like a thermos.  You boil water, put it in the pot, cover and put in insulated bag for a few hours and the meal cooks.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29</a:t>
            </a:fld>
            <a:endParaRPr lang="en-US"/>
          </a:p>
        </p:txBody>
      </p:sp>
    </p:spTree>
    <p:extLst>
      <p:ext uri="{BB962C8B-B14F-4D97-AF65-F5344CB8AC3E}">
        <p14:creationId xmlns:p14="http://schemas.microsoft.com/office/powerpoint/2010/main" val="3749837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have monthly family meetings to get everyone involved and used to “emergency talk”.  Don’t scare anyone, just use the current headlines to ask, “What could we do to prepare if that happened to us?” </a:t>
            </a:r>
          </a:p>
          <a:p>
            <a:endParaRPr lang="en-US" dirty="0"/>
          </a:p>
          <a:p>
            <a:r>
              <a:rPr lang="en-US" dirty="0"/>
              <a:t>You got this! </a:t>
            </a:r>
          </a:p>
        </p:txBody>
      </p:sp>
      <p:sp>
        <p:nvSpPr>
          <p:cNvPr id="4" name="Slide Number Placeholder 3"/>
          <p:cNvSpPr>
            <a:spLocks noGrp="1"/>
          </p:cNvSpPr>
          <p:nvPr>
            <p:ph type="sldNum" sz="quarter" idx="5"/>
          </p:nvPr>
        </p:nvSpPr>
        <p:spPr/>
        <p:txBody>
          <a:bodyPr/>
          <a:lstStyle/>
          <a:p>
            <a:fld id="{EFA1E15D-F46B-41A0-89C4-6DD8CAA49C2E}" type="slidenum">
              <a:rPr lang="en-US" smtClean="0"/>
              <a:t>3</a:t>
            </a:fld>
            <a:endParaRPr lang="en-US"/>
          </a:p>
        </p:txBody>
      </p:sp>
    </p:spTree>
    <p:extLst>
      <p:ext uri="{BB962C8B-B14F-4D97-AF65-F5344CB8AC3E}">
        <p14:creationId xmlns:p14="http://schemas.microsoft.com/office/powerpoint/2010/main" val="1884692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read.</a:t>
            </a:r>
          </a:p>
          <a:p>
            <a:endParaRPr lang="en-US" dirty="0" smtClean="0"/>
          </a:p>
          <a:p>
            <a:r>
              <a:rPr lang="en-US" dirty="0" smtClean="0"/>
              <a:t>Ever </a:t>
            </a:r>
            <a:r>
              <a:rPr lang="en-US" dirty="0"/>
              <a:t>go camping and can’t find anything making everyone </a:t>
            </a:r>
            <a:r>
              <a:rPr lang="en-US" dirty="0" smtClean="0"/>
              <a:t>miserable including</a:t>
            </a:r>
            <a:r>
              <a:rPr lang="en-US" baseline="0" dirty="0" smtClean="0"/>
              <a:t> yourself</a:t>
            </a:r>
            <a:r>
              <a:rPr lang="en-US" dirty="0" smtClean="0"/>
              <a:t> </a:t>
            </a:r>
            <a:r>
              <a:rPr lang="en-US" dirty="0"/>
              <a:t>and frustrated because it is taking so long? </a:t>
            </a:r>
          </a:p>
          <a:p>
            <a:endParaRPr lang="en-US" dirty="0"/>
          </a:p>
          <a:p>
            <a:r>
              <a:rPr lang="en-US" dirty="0"/>
              <a:t>Go prepared.  Put into one bin the first 24 hours of supplies: </a:t>
            </a:r>
          </a:p>
          <a:p>
            <a:endParaRPr lang="en-US" dirty="0"/>
          </a:p>
          <a:p>
            <a:r>
              <a:rPr lang="en-US" dirty="0"/>
              <a:t>A lantern, matches to light a fire, tent stakes and mallet, easy canned meals, you get the point</a:t>
            </a:r>
          </a:p>
          <a:p>
            <a:r>
              <a:rPr lang="en-US" dirty="0"/>
              <a:t>You can put back up batteries, trash bags and duct tape for easy retrieval. </a:t>
            </a:r>
          </a:p>
          <a:p>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30</a:t>
            </a:fld>
            <a:endParaRPr lang="en-US"/>
          </a:p>
        </p:txBody>
      </p:sp>
    </p:spTree>
    <p:extLst>
      <p:ext uri="{BB962C8B-B14F-4D97-AF65-F5344CB8AC3E}">
        <p14:creationId xmlns:p14="http://schemas.microsoft.com/office/powerpoint/2010/main" val="2103452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filled my Stanley Fat Max with all the kitchen utensils, tools, and hot pads I would need. </a:t>
            </a:r>
            <a:r>
              <a:rPr lang="en-US" dirty="0" smtClean="0"/>
              <a:t> I found almost all of it at the dollar store.  However, if I need to leave long term, I will dump my kitchen drawers into bins</a:t>
            </a:r>
            <a:r>
              <a:rPr lang="en-US" baseline="0" dirty="0" smtClean="0"/>
              <a:t> and take all that I have! </a:t>
            </a:r>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31</a:t>
            </a:fld>
            <a:endParaRPr lang="en-US"/>
          </a:p>
        </p:txBody>
      </p:sp>
    </p:spTree>
    <p:extLst>
      <p:ext uri="{BB962C8B-B14F-4D97-AF65-F5344CB8AC3E}">
        <p14:creationId xmlns:p14="http://schemas.microsoft.com/office/powerpoint/2010/main" val="315655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time goes on, you may want to consider organizing an</a:t>
            </a:r>
            <a:r>
              <a:rPr lang="en-US" baseline="0" dirty="0" smtClean="0"/>
              <a:t> outdoor kitchen.  If you don’t want to dig a pit, consider a </a:t>
            </a:r>
            <a:r>
              <a:rPr lang="en-US" baseline="0" dirty="0" err="1" smtClean="0"/>
              <a:t>dutch</a:t>
            </a:r>
            <a:r>
              <a:rPr lang="en-US" baseline="0" dirty="0" smtClean="0"/>
              <a:t> oven table to cook on.  Regular folding white tables will help with different cooking preparations and clean up.  A camp kitchen set up like the one from Coleman on the left is handy. </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32</a:t>
            </a:fld>
            <a:endParaRPr lang="en-US"/>
          </a:p>
        </p:txBody>
      </p:sp>
    </p:spTree>
    <p:extLst>
      <p:ext uri="{BB962C8B-B14F-4D97-AF65-F5344CB8AC3E}">
        <p14:creationId xmlns:p14="http://schemas.microsoft.com/office/powerpoint/2010/main" val="1345330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“layer” something you create heat.  </a:t>
            </a:r>
          </a:p>
          <a:p>
            <a:endParaRPr lang="en-US" dirty="0"/>
          </a:p>
          <a:p>
            <a:r>
              <a:rPr lang="en-US" dirty="0"/>
              <a:t>If you put a small pup tent inside a bigger tent, you create a “zone within a zone” and you trap heat and don’t use as much fuel to keep the tent warm. </a:t>
            </a:r>
          </a:p>
          <a:p>
            <a:endParaRPr lang="en-US" dirty="0"/>
          </a:p>
          <a:p>
            <a:r>
              <a:rPr lang="en-US" dirty="0"/>
              <a:t>If you put a tent in the basement you trap heat and can get warmer faster and longer. </a:t>
            </a:r>
          </a:p>
          <a:p>
            <a:endParaRPr lang="en-US" dirty="0"/>
          </a:p>
          <a:p>
            <a:r>
              <a:rPr lang="en-US" dirty="0"/>
              <a:t>When you use multiple layers of clothing, you trap heat and stay warmer longer.  Do not put cotton next to your skin in the winter!  When you sweat it causes the sweat to be trapped and turn into mini-ice cubes.  Use polyester!  Save the cotton for summer!</a:t>
            </a:r>
          </a:p>
          <a:p>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33</a:t>
            </a:fld>
            <a:endParaRPr lang="en-US"/>
          </a:p>
        </p:txBody>
      </p:sp>
    </p:spTree>
    <p:extLst>
      <p:ext uri="{BB962C8B-B14F-4D97-AF65-F5344CB8AC3E}">
        <p14:creationId xmlns:p14="http://schemas.microsoft.com/office/powerpoint/2010/main" val="322462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cover your plants with plastic and then put another cover  12 or more inches higher, you create a greenhouse effect and you can grow foods in deep winter conditions! Must be “winter vegetable type” plants. There is a book on Amazon called “The Winter Harvest Handbook” by Elliot Coleman that goes into more detail.  He grows and sells food in Maine all winter long! </a:t>
            </a:r>
          </a:p>
          <a:p>
            <a:endParaRPr lang="en-US" dirty="0" smtClean="0"/>
          </a:p>
          <a:p>
            <a:r>
              <a:rPr lang="en-US" dirty="0" smtClean="0"/>
              <a:t>You could recycle milk cartons to create a mini-green</a:t>
            </a:r>
            <a:r>
              <a:rPr lang="en-US" baseline="0" dirty="0" smtClean="0"/>
              <a:t> house.  You can cover the milk cartons with sheeting as the weather gets below freezing.  Keep the lids to control the air flow! </a:t>
            </a:r>
            <a:endParaRPr lang="en-US" dirty="0" smtClean="0"/>
          </a:p>
          <a:p>
            <a:endParaRPr lang="en-US" dirty="0" smtClean="0"/>
          </a:p>
          <a:p>
            <a:r>
              <a:rPr lang="en-US" dirty="0" smtClean="0"/>
              <a:t>You can also grow plants inside near windows.  Set up tables, protect your floor with rubber mats and bucket garden in the winter! </a:t>
            </a:r>
          </a:p>
          <a:p>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34</a:t>
            </a:fld>
            <a:endParaRPr lang="en-US"/>
          </a:p>
        </p:txBody>
      </p:sp>
    </p:spTree>
    <p:extLst>
      <p:ext uri="{BB962C8B-B14F-4D97-AF65-F5344CB8AC3E}">
        <p14:creationId xmlns:p14="http://schemas.microsoft.com/office/powerpoint/2010/main" val="191858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read. </a:t>
            </a:r>
          </a:p>
          <a:p>
            <a:endParaRPr lang="en-US" dirty="0" smtClean="0"/>
          </a:p>
          <a:p>
            <a:r>
              <a:rPr lang="en-US" dirty="0" smtClean="0"/>
              <a:t>When </a:t>
            </a:r>
            <a:r>
              <a:rPr lang="en-US" dirty="0"/>
              <a:t>you are in a crisis, it is better to group with other like minded individuals than it is to “go it alone”.  When you are alone, you are a target for gangs and marauders.  Consider forming your group ahead of </a:t>
            </a:r>
            <a:r>
              <a:rPr lang="en-US" dirty="0" smtClean="0"/>
              <a:t>time</a:t>
            </a:r>
            <a:r>
              <a:rPr lang="en-US" baseline="0" dirty="0" smtClean="0"/>
              <a:t> to prep together. </a:t>
            </a:r>
          </a:p>
          <a:p>
            <a:endParaRPr lang="en-US" dirty="0"/>
          </a:p>
          <a:p>
            <a:r>
              <a:rPr lang="en-US" dirty="0"/>
              <a:t>Set out specific use spots in camp to maintain peace, quiet, and sanitation. </a:t>
            </a:r>
          </a:p>
          <a:p>
            <a:r>
              <a:rPr lang="en-US" dirty="0"/>
              <a:t> - Have an information area where updates and messages are posted. </a:t>
            </a:r>
          </a:p>
          <a:p>
            <a:r>
              <a:rPr lang="en-US" dirty="0"/>
              <a:t> - Keep sleeping areas away from camp socializing areas. </a:t>
            </a:r>
          </a:p>
          <a:p>
            <a:r>
              <a:rPr lang="en-US" dirty="0"/>
              <a:t> - Eat at least one meal a day as pot luck to avoid food exhaustion and lack of supplies. </a:t>
            </a:r>
          </a:p>
          <a:p>
            <a:r>
              <a:rPr lang="en-US" dirty="0"/>
              <a:t> - Have daily camp meetings and duty assignments to keep communication open for counsel. </a:t>
            </a:r>
          </a:p>
          <a:p>
            <a:r>
              <a:rPr lang="en-US" dirty="0"/>
              <a:t> - Have buckets by the tent opening for shoes to be stored in to stop tracking dirt in. </a:t>
            </a:r>
          </a:p>
          <a:p>
            <a:r>
              <a:rPr lang="en-US" dirty="0"/>
              <a:t> - Have private and quiet areas assigned, curfews, children areas, etc., </a:t>
            </a:r>
          </a:p>
          <a:p>
            <a:r>
              <a:rPr lang="en-US" dirty="0"/>
              <a:t> - Have a table/tent where people can use “extras” of others: tools, shoes, clothes, etc. </a:t>
            </a:r>
          </a:p>
          <a:p>
            <a:r>
              <a:rPr lang="en-US" dirty="0"/>
              <a:t> - Keep smells downwind.  Store garbage and sewage on the outskirts of camp. </a:t>
            </a:r>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35</a:t>
            </a:fld>
            <a:endParaRPr lang="en-US"/>
          </a:p>
        </p:txBody>
      </p:sp>
    </p:spTree>
    <p:extLst>
      <p:ext uri="{BB962C8B-B14F-4D97-AF65-F5344CB8AC3E}">
        <p14:creationId xmlns:p14="http://schemas.microsoft.com/office/powerpoint/2010/main" val="765447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endParaRPr lang="en-US" dirty="0" smtClean="0"/>
          </a:p>
          <a:p>
            <a:endParaRPr lang="en-US" dirty="0" smtClean="0"/>
          </a:p>
          <a:p>
            <a:r>
              <a:rPr lang="en-US" dirty="0" smtClean="0"/>
              <a:t>Enzymes come</a:t>
            </a:r>
            <a:r>
              <a:rPr lang="en-US" baseline="0" dirty="0" smtClean="0"/>
              <a:t> from live plants.  Enzymes are essential in our diets to keep us healthy and to fight disease and cancer.  When you process food, you kill the enzymes.  When you pick food and store, the enzymes die within 20 minutes.  </a:t>
            </a:r>
          </a:p>
          <a:p>
            <a:endParaRPr lang="en-US" baseline="0" dirty="0" smtClean="0"/>
          </a:p>
          <a:p>
            <a:r>
              <a:rPr lang="en-US" baseline="0" dirty="0" smtClean="0"/>
              <a:t>We need to have fresh enzymes, preferably daily.  This comes from picking food from the tree, vine, bush and eating it immediately.  Eating plants in the wild can help with that.  Having a small garden can help.</a:t>
            </a:r>
          </a:p>
          <a:p>
            <a:endParaRPr lang="en-US" baseline="0" dirty="0" smtClean="0"/>
          </a:p>
          <a:p>
            <a:r>
              <a:rPr lang="en-US" baseline="0" dirty="0" smtClean="0"/>
              <a:t>Make a cat tail smoothie!  Make a weed salad!  Pick berries and snack.  Make a hot tea.  The plants are all around us!</a:t>
            </a:r>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36</a:t>
            </a:fld>
            <a:endParaRPr lang="en-US"/>
          </a:p>
        </p:txBody>
      </p:sp>
    </p:spTree>
    <p:extLst>
      <p:ext uri="{BB962C8B-B14F-4D97-AF65-F5344CB8AC3E}">
        <p14:creationId xmlns:p14="http://schemas.microsoft.com/office/powerpoint/2010/main" val="3700277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search on the internet and make lists</a:t>
            </a:r>
            <a:r>
              <a:rPr lang="en-US" baseline="0" dirty="0" smtClean="0"/>
              <a:t> with pictures of plants that are edible in the Rocky Mountains or there are several books you can buy.  </a:t>
            </a:r>
          </a:p>
          <a:p>
            <a:endParaRPr lang="en-US" baseline="0" dirty="0" smtClean="0"/>
          </a:p>
          <a:p>
            <a:r>
              <a:rPr lang="en-US" baseline="0" dirty="0" smtClean="0"/>
              <a:t>It is a fun activity to find an empty lot or hill nearby and see how many plants you can identify with your children.  </a:t>
            </a:r>
          </a:p>
          <a:p>
            <a:endParaRPr lang="en-US" baseline="0" dirty="0" smtClean="0"/>
          </a:p>
          <a:p>
            <a:r>
              <a:rPr lang="en-US" baseline="0" dirty="0" smtClean="0"/>
              <a:t>Have them go find 1 plant a day and identify it in a book and talk about it’s features and nutritional value.  </a:t>
            </a:r>
          </a:p>
          <a:p>
            <a:endParaRPr lang="en-US" baseline="0" dirty="0" smtClean="0"/>
          </a:p>
          <a:p>
            <a:r>
              <a:rPr lang="en-US" baseline="0" dirty="0" smtClean="0"/>
              <a:t>Get the whole family involved! It’s as if God put gifts all around us and we ignore them thinking there is something better in the store.  What generations have called weeds were actually powerful plants to heal us.  </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37</a:t>
            </a:fld>
            <a:endParaRPr lang="en-US"/>
          </a:p>
        </p:txBody>
      </p:sp>
    </p:spTree>
    <p:extLst>
      <p:ext uri="{BB962C8B-B14F-4D97-AF65-F5344CB8AC3E}">
        <p14:creationId xmlns:p14="http://schemas.microsoft.com/office/powerpoint/2010/main" val="710144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read. </a:t>
            </a:r>
          </a:p>
          <a:p>
            <a:r>
              <a:rPr lang="en-US" dirty="0" smtClean="0"/>
              <a:t>When </a:t>
            </a:r>
            <a:r>
              <a:rPr lang="en-US" dirty="0"/>
              <a:t>possible, grow food year round.  </a:t>
            </a:r>
            <a:r>
              <a:rPr lang="en-US" dirty="0" smtClean="0"/>
              <a:t>In the last slide we</a:t>
            </a:r>
            <a:r>
              <a:rPr lang="en-US" baseline="0" dirty="0" smtClean="0"/>
              <a:t> will see</a:t>
            </a:r>
            <a:r>
              <a:rPr lang="en-US" dirty="0" smtClean="0"/>
              <a:t> </a:t>
            </a:r>
            <a:r>
              <a:rPr lang="en-US" dirty="0"/>
              <a:t>how to grow </a:t>
            </a:r>
            <a:r>
              <a:rPr lang="en-US" dirty="0" smtClean="0"/>
              <a:t>sprouts</a:t>
            </a:r>
            <a:r>
              <a:rPr lang="en-US" baseline="0" dirty="0" smtClean="0"/>
              <a:t> </a:t>
            </a:r>
            <a:r>
              <a:rPr lang="en-US" dirty="0" smtClean="0"/>
              <a:t>for </a:t>
            </a:r>
            <a:r>
              <a:rPr lang="en-US" dirty="0"/>
              <a:t>the fastest way to get fresh food in 48 hours, but you can grow year round in snow conditions certain veggies if you know how to do the zone within a zone.  </a:t>
            </a:r>
          </a:p>
          <a:p>
            <a:r>
              <a:rPr lang="en-US" dirty="0"/>
              <a:t>Make frames from sticks and wrap cellophane around the sticks.</a:t>
            </a:r>
          </a:p>
          <a:p>
            <a:endParaRPr lang="en-US" dirty="0"/>
          </a:p>
          <a:p>
            <a:r>
              <a:rPr lang="en-US" dirty="0"/>
              <a:t>Buy greenhouse domes to protect plants during freezing nights. I bought mine online.  </a:t>
            </a:r>
          </a:p>
        </p:txBody>
      </p:sp>
      <p:sp>
        <p:nvSpPr>
          <p:cNvPr id="4" name="Slide Number Placeholder 3"/>
          <p:cNvSpPr>
            <a:spLocks noGrp="1"/>
          </p:cNvSpPr>
          <p:nvPr>
            <p:ph type="sldNum" sz="quarter" idx="5"/>
          </p:nvPr>
        </p:nvSpPr>
        <p:spPr/>
        <p:txBody>
          <a:bodyPr/>
          <a:lstStyle/>
          <a:p>
            <a:fld id="{EFA1E15D-F46B-41A0-89C4-6DD8CAA49C2E}" type="slidenum">
              <a:rPr lang="en-US" smtClean="0"/>
              <a:t>38</a:t>
            </a:fld>
            <a:endParaRPr lang="en-US"/>
          </a:p>
        </p:txBody>
      </p:sp>
    </p:spTree>
    <p:extLst>
      <p:ext uri="{BB962C8B-B14F-4D97-AF65-F5344CB8AC3E}">
        <p14:creationId xmlns:p14="http://schemas.microsoft.com/office/powerpoint/2010/main" val="1654901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read. </a:t>
            </a:r>
          </a:p>
          <a:p>
            <a:r>
              <a:rPr lang="en-US" dirty="0" smtClean="0"/>
              <a:t>Keeping </a:t>
            </a:r>
            <a:r>
              <a:rPr lang="en-US" dirty="0"/>
              <a:t>hands and faces clean in camp or the backyard helps to minimize sickness. </a:t>
            </a:r>
          </a:p>
          <a:p>
            <a:endParaRPr lang="en-US" dirty="0"/>
          </a:p>
          <a:p>
            <a:r>
              <a:rPr lang="en-US" dirty="0"/>
              <a:t>Hang a nylon from a tree and put a bar of soap in the nylon.  After you get your hands wet, rub the soap and work up a lather.  Keeps the soap from being dropped or messing up the sink. </a:t>
            </a:r>
          </a:p>
          <a:p>
            <a:endParaRPr lang="en-US" dirty="0"/>
          </a:p>
          <a:p>
            <a:r>
              <a:rPr lang="en-US" dirty="0"/>
              <a:t>A solar shower bag works to heat up water. </a:t>
            </a:r>
          </a:p>
          <a:p>
            <a:r>
              <a:rPr lang="en-US" dirty="0"/>
              <a:t>A solar oven will heat up water.  I like to put the water in plastic bottles to slip into my sleeping bag! </a:t>
            </a:r>
          </a:p>
          <a:p>
            <a:r>
              <a:rPr lang="en-US" dirty="0"/>
              <a:t>A Coleman Hot Water on Demand (takes batteries and 1 </a:t>
            </a:r>
            <a:r>
              <a:rPr lang="en-US" dirty="0" err="1"/>
              <a:t>lb</a:t>
            </a:r>
            <a:r>
              <a:rPr lang="en-US" dirty="0"/>
              <a:t> propane tanks) heats up water in 4 seconds.  Works great with showers and doing dishes. </a:t>
            </a:r>
          </a:p>
          <a:p>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39</a:t>
            </a:fld>
            <a:endParaRPr lang="en-US"/>
          </a:p>
        </p:txBody>
      </p:sp>
    </p:spTree>
    <p:extLst>
      <p:ext uri="{BB962C8B-B14F-4D97-AF65-F5344CB8AC3E}">
        <p14:creationId xmlns:p14="http://schemas.microsoft.com/office/powerpoint/2010/main" val="327006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endParaRPr lang="en-US" dirty="0" smtClean="0"/>
          </a:p>
          <a:p>
            <a:endParaRPr lang="en-US" dirty="0" smtClean="0"/>
          </a:p>
          <a:p>
            <a:r>
              <a:rPr lang="en-US" dirty="0" smtClean="0"/>
              <a:t>Be</a:t>
            </a:r>
            <a:r>
              <a:rPr lang="en-US" baseline="0" dirty="0" smtClean="0"/>
              <a:t> sure to double line the bag to prevent any leaks.  Once the water has been shut off, you can remove remaining water and use a tennis ball to plug the toilet.</a:t>
            </a:r>
          </a:p>
          <a:p>
            <a:endParaRPr lang="en-US" baseline="0" dirty="0" smtClean="0"/>
          </a:p>
          <a:p>
            <a:r>
              <a:rPr lang="en-US" baseline="0" dirty="0" smtClean="0"/>
              <a:t>If you don’t have the puppy pee pads to line each use, then use cat litter or dirt before and after each use.  </a:t>
            </a:r>
            <a:endParaRPr lang="en-US" dirty="0"/>
          </a:p>
          <a:p>
            <a:endParaRPr lang="en-US" dirty="0"/>
          </a:p>
          <a:p>
            <a:r>
              <a:rPr lang="en-US" dirty="0"/>
              <a:t>Don’t forget to use latex gloves when transferring bags around or cleaning</a:t>
            </a:r>
            <a:r>
              <a:rPr lang="en-US" dirty="0" smtClean="0"/>
              <a:t>.</a:t>
            </a:r>
          </a:p>
          <a:p>
            <a:endParaRPr lang="en-US" dirty="0" smtClean="0"/>
          </a:p>
          <a:p>
            <a:r>
              <a:rPr lang="en-US" dirty="0" smtClean="0"/>
              <a:t>You can buy the</a:t>
            </a:r>
            <a:r>
              <a:rPr lang="en-US" baseline="0" dirty="0" smtClean="0"/>
              <a:t> trays at the dollar store. </a:t>
            </a:r>
          </a:p>
          <a:p>
            <a:endParaRPr lang="en-US" baseline="0" dirty="0" smtClean="0"/>
          </a:p>
          <a:p>
            <a:r>
              <a:rPr lang="en-US" baseline="0" dirty="0" smtClean="0"/>
              <a:t>The puppy pads are cheap on Amazon.  The Glad Brand was about .17 each.  I cut them in half.  </a:t>
            </a:r>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4</a:t>
            </a:fld>
            <a:endParaRPr lang="en-US"/>
          </a:p>
        </p:txBody>
      </p:sp>
    </p:spTree>
    <p:extLst>
      <p:ext uri="{BB962C8B-B14F-4D97-AF65-F5344CB8AC3E}">
        <p14:creationId xmlns:p14="http://schemas.microsoft.com/office/powerpoint/2010/main" val="639615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is a crisis and you are displaced or still at home with no electricity, grab your communications bag! </a:t>
            </a:r>
          </a:p>
          <a:p>
            <a:endParaRPr lang="en-US" dirty="0"/>
          </a:p>
          <a:p>
            <a:r>
              <a:rPr lang="en-US" dirty="0"/>
              <a:t>Charge your phones and lap tops with a solar charger.  I showed in a previous slide to use your laptop battery for charging additional USB lights.  </a:t>
            </a:r>
          </a:p>
          <a:p>
            <a:endParaRPr lang="en-US" dirty="0"/>
          </a:p>
          <a:p>
            <a:r>
              <a:rPr lang="en-US" dirty="0"/>
              <a:t>You </a:t>
            </a:r>
            <a:r>
              <a:rPr lang="en-US" dirty="0" smtClean="0"/>
              <a:t>will want </a:t>
            </a:r>
            <a:r>
              <a:rPr lang="en-US" dirty="0"/>
              <a:t>to have a mini office.  You want to listen to radio weather reports, news, etc., You may want to have communications with others by two way radio or ham radio.  </a:t>
            </a:r>
          </a:p>
        </p:txBody>
      </p:sp>
      <p:sp>
        <p:nvSpPr>
          <p:cNvPr id="4" name="Slide Number Placeholder 3"/>
          <p:cNvSpPr>
            <a:spLocks noGrp="1"/>
          </p:cNvSpPr>
          <p:nvPr>
            <p:ph type="sldNum" sz="quarter" idx="5"/>
          </p:nvPr>
        </p:nvSpPr>
        <p:spPr/>
        <p:txBody>
          <a:bodyPr/>
          <a:lstStyle/>
          <a:p>
            <a:fld id="{EFA1E15D-F46B-41A0-89C4-6DD8CAA49C2E}" type="slidenum">
              <a:rPr lang="en-US" smtClean="0"/>
              <a:t>40</a:t>
            </a:fld>
            <a:endParaRPr lang="en-US"/>
          </a:p>
        </p:txBody>
      </p:sp>
    </p:spTree>
    <p:extLst>
      <p:ext uri="{BB962C8B-B14F-4D97-AF65-F5344CB8AC3E}">
        <p14:creationId xmlns:p14="http://schemas.microsoft.com/office/powerpoint/2010/main" val="1852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read. </a:t>
            </a:r>
          </a:p>
          <a:p>
            <a:endParaRPr lang="en-US" dirty="0" smtClean="0"/>
          </a:p>
          <a:p>
            <a:r>
              <a:rPr lang="en-US" dirty="0" smtClean="0"/>
              <a:t>Propane tank, this will store indefinitely.  If you have the resources to have a</a:t>
            </a:r>
            <a:r>
              <a:rPr lang="en-US" baseline="0" dirty="0" smtClean="0"/>
              <a:t> tank buried, it could get you through two very hard winters if you only use it for heating.  It would take a 1,000 gallon tank.  It would take a connection to switch over from natural gas to propane and you could never return to natural gas again once propane goes into the line. </a:t>
            </a:r>
          </a:p>
          <a:p>
            <a:endParaRPr lang="en-US" baseline="0" dirty="0" smtClean="0"/>
          </a:p>
          <a:p>
            <a:r>
              <a:rPr lang="en-US" baseline="0" dirty="0" smtClean="0"/>
              <a:t>A whole house generator is run by natural gas or propane.  It will run the big appliances and an air conditioner.  We live in an area where the electricity goes off regularly and so we installed one that comes on </a:t>
            </a:r>
            <a:r>
              <a:rPr lang="en-US" baseline="0" dirty="0" err="1" smtClean="0"/>
              <a:t>on</a:t>
            </a:r>
            <a:r>
              <a:rPr lang="en-US" baseline="0" dirty="0" smtClean="0"/>
              <a:t> its own when the electricity shuts off.  </a:t>
            </a:r>
          </a:p>
          <a:p>
            <a:endParaRPr lang="en-US" baseline="0" dirty="0" smtClean="0"/>
          </a:p>
          <a:p>
            <a:r>
              <a:rPr lang="en-US" baseline="0" dirty="0" smtClean="0"/>
              <a:t>A gasoline generator is good for those short term crisis moments, but keeping enough gasoline on hand can become a problem.  Also, the noise is a nuisance and it will give away to robbers that you have one. </a:t>
            </a:r>
          </a:p>
          <a:p>
            <a:endParaRPr lang="en-US" baseline="0" dirty="0" smtClean="0"/>
          </a:p>
          <a:p>
            <a:r>
              <a:rPr lang="en-US" baseline="0" dirty="0" smtClean="0"/>
              <a:t>Although I don’t have a picture of wood, keep in mind that thousands of others will be looking for cured wood once energy becomes a long term problem.  Be ready.  Have a good ax and splitter for the times you have wood available.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41</a:t>
            </a:fld>
            <a:endParaRPr lang="en-US"/>
          </a:p>
        </p:txBody>
      </p:sp>
    </p:spTree>
    <p:extLst>
      <p:ext uri="{BB962C8B-B14F-4D97-AF65-F5344CB8AC3E}">
        <p14:creationId xmlns:p14="http://schemas.microsoft.com/office/powerpoint/2010/main" val="1319691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read. </a:t>
            </a:r>
          </a:p>
          <a:p>
            <a:endParaRPr lang="en-US" dirty="0" smtClean="0"/>
          </a:p>
          <a:p>
            <a:r>
              <a:rPr lang="en-US" dirty="0" smtClean="0"/>
              <a:t>There may come a time</a:t>
            </a:r>
            <a:r>
              <a:rPr lang="en-US" baseline="0" dirty="0" smtClean="0"/>
              <a:t> when you need to raise some animals on your own.  The best in a small non-farm situation would be: </a:t>
            </a:r>
          </a:p>
          <a:p>
            <a:pPr marL="228600" indent="-228600">
              <a:buAutoNum type="arabicPeriod"/>
            </a:pPr>
            <a:r>
              <a:rPr lang="en-US" baseline="0" dirty="0" smtClean="0"/>
              <a:t>Chickens for eggs. </a:t>
            </a:r>
          </a:p>
          <a:p>
            <a:pPr marL="228600" indent="-228600">
              <a:buAutoNum type="arabicPeriod"/>
            </a:pPr>
            <a:r>
              <a:rPr lang="en-US" baseline="0" dirty="0" smtClean="0"/>
              <a:t>Rabbits – reproduce every 30 days. </a:t>
            </a:r>
          </a:p>
          <a:p>
            <a:pPr marL="228600" indent="-228600">
              <a:buAutoNum type="arabicPeriod"/>
            </a:pPr>
            <a:r>
              <a:rPr lang="en-US" baseline="0" dirty="0" smtClean="0"/>
              <a:t>Goats provide a source of meat and cheese and don’t require large amounts of feed. </a:t>
            </a:r>
          </a:p>
          <a:p>
            <a:pPr marL="228600" indent="-228600">
              <a:buAutoNum type="arabicPeriod"/>
            </a:pPr>
            <a:r>
              <a:rPr lang="en-US" baseline="0" dirty="0" smtClean="0"/>
              <a:t>Fish if you have access to a nearby lake, river, ocean, etc., </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42</a:t>
            </a:fld>
            <a:endParaRPr lang="en-US"/>
          </a:p>
        </p:txBody>
      </p:sp>
    </p:spTree>
    <p:extLst>
      <p:ext uri="{BB962C8B-B14F-4D97-AF65-F5344CB8AC3E}">
        <p14:creationId xmlns:p14="http://schemas.microsoft.com/office/powerpoint/2010/main" val="2045722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read. </a:t>
            </a:r>
          </a:p>
          <a:p>
            <a:r>
              <a:rPr lang="en-US" dirty="0" smtClean="0"/>
              <a:t>A brief push for </a:t>
            </a:r>
            <a:r>
              <a:rPr lang="en-US" baseline="0" dirty="0" smtClean="0"/>
              <a:t>Sprouting </a:t>
            </a:r>
            <a:endParaRPr lang="en-US" baseline="0" dirty="0" smtClean="0"/>
          </a:p>
          <a:p>
            <a:endParaRPr lang="en-US" baseline="0" dirty="0" smtClean="0"/>
          </a:p>
          <a:p>
            <a:r>
              <a:rPr lang="en-US" baseline="0" dirty="0" smtClean="0"/>
              <a:t>Other presenters have covered this topic, but I think each of us have added to the knowledge base of sprouting.  </a:t>
            </a:r>
          </a:p>
          <a:p>
            <a:endParaRPr lang="en-US" baseline="0" dirty="0" smtClean="0"/>
          </a:p>
          <a:p>
            <a:r>
              <a:rPr lang="en-US" baseline="0" dirty="0" smtClean="0"/>
              <a:t>Read slide. </a:t>
            </a:r>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43</a:t>
            </a:fld>
            <a:endParaRPr lang="en-US"/>
          </a:p>
        </p:txBody>
      </p:sp>
    </p:spTree>
    <p:extLst>
      <p:ext uri="{BB962C8B-B14F-4D97-AF65-F5344CB8AC3E}">
        <p14:creationId xmlns:p14="http://schemas.microsoft.com/office/powerpoint/2010/main" val="1725111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read.</a:t>
            </a:r>
          </a:p>
          <a:p>
            <a:endParaRPr lang="en-US" dirty="0" smtClean="0"/>
          </a:p>
          <a:p>
            <a:r>
              <a:rPr lang="en-US" dirty="0" smtClean="0"/>
              <a:t>Hate powdered milk?  You’re</a:t>
            </a:r>
            <a:r>
              <a:rPr lang="en-US" baseline="0" dirty="0" smtClean="0"/>
              <a:t> going love this!  Pennies per serving.  Easy to make.  Kids will drink this all day long.  They won’t even miss having milk! </a:t>
            </a:r>
          </a:p>
          <a:p>
            <a:endParaRPr lang="en-US" baseline="0" dirty="0" smtClean="0"/>
          </a:p>
          <a:p>
            <a:r>
              <a:rPr lang="en-US" baseline="0" dirty="0" smtClean="0"/>
              <a:t>Read the recipe. </a:t>
            </a:r>
          </a:p>
          <a:p>
            <a:endParaRPr lang="en-US" baseline="0" dirty="0" smtClean="0"/>
          </a:p>
          <a:p>
            <a:r>
              <a:rPr lang="en-US" baseline="0" dirty="0" smtClean="0"/>
              <a:t>4 cups of rice (</a:t>
            </a:r>
            <a:r>
              <a:rPr lang="en-US" baseline="0" dirty="0" err="1" smtClean="0"/>
              <a:t>instapot</a:t>
            </a:r>
            <a:r>
              <a:rPr lang="en-US" baseline="0" dirty="0" smtClean="0"/>
              <a:t> or rice cooker) rinse and cool down. </a:t>
            </a:r>
          </a:p>
          <a:p>
            <a:r>
              <a:rPr lang="en-US" baseline="0" dirty="0" smtClean="0"/>
              <a:t>4 cups of cold water, blend! I like 5 cups…add water to your desired thickness.</a:t>
            </a:r>
          </a:p>
          <a:p>
            <a:r>
              <a:rPr lang="en-US" baseline="0" dirty="0" smtClean="0"/>
              <a:t>Run through strainer or cheese cloth.  Add stevia or vanilla to sweeten </a:t>
            </a:r>
          </a:p>
          <a:p>
            <a:endParaRPr lang="en-US" baseline="0" dirty="0" smtClean="0"/>
          </a:p>
          <a:p>
            <a:r>
              <a:rPr lang="en-US" baseline="0" dirty="0" smtClean="0"/>
              <a:t>Make “rice shakes” with adding 1 scoop of protein powder and 1 frozen banana!  The banana makes the shake thick and sweet!  The powder makes it taste more like regular milk!  </a:t>
            </a:r>
          </a:p>
          <a:p>
            <a:endParaRPr lang="en-US" baseline="0" dirty="0" smtClean="0"/>
          </a:p>
          <a:p>
            <a:r>
              <a:rPr lang="en-US" baseline="0" dirty="0" smtClean="0"/>
              <a:t>You can add any fruit or spinach or whatever you use in smoothies.  Just say goodbye to milk!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44</a:t>
            </a:fld>
            <a:endParaRPr lang="en-US"/>
          </a:p>
        </p:txBody>
      </p:sp>
    </p:spTree>
    <p:extLst>
      <p:ext uri="{BB962C8B-B14F-4D97-AF65-F5344CB8AC3E}">
        <p14:creationId xmlns:p14="http://schemas.microsoft.com/office/powerpoint/2010/main" val="1374451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one of my favorite ideas! </a:t>
            </a:r>
          </a:p>
          <a:p>
            <a:r>
              <a:rPr lang="en-US" baseline="0" dirty="0" smtClean="0"/>
              <a:t>I have 6 of these.  This will help you move your preps around camp, loading and unloading, and it will help you to carry preps if you are on a long walk to relocate or escaping an area.  It will carry wounded or sick.  It is built to hold 500 pounds. </a:t>
            </a:r>
          </a:p>
          <a:p>
            <a:endParaRPr lang="en-US" baseline="0" dirty="0" smtClean="0"/>
          </a:p>
          <a:p>
            <a:r>
              <a:rPr lang="en-US" baseline="0" dirty="0" smtClean="0"/>
              <a:t>It is light weight.  It costs less than $100 (Amazon).  Make sure the wheels don’t need air (hard rubber) and the spokes are not thin to be broken by sticks you are pushing through.  </a:t>
            </a:r>
          </a:p>
          <a:p>
            <a:endParaRPr lang="en-US" baseline="0" dirty="0" smtClean="0"/>
          </a:p>
        </p:txBody>
      </p:sp>
      <p:sp>
        <p:nvSpPr>
          <p:cNvPr id="4" name="Slide Number Placeholder 3"/>
          <p:cNvSpPr>
            <a:spLocks noGrp="1"/>
          </p:cNvSpPr>
          <p:nvPr>
            <p:ph type="sldNum" sz="quarter" idx="10"/>
          </p:nvPr>
        </p:nvSpPr>
        <p:spPr/>
        <p:txBody>
          <a:bodyPr/>
          <a:lstStyle/>
          <a:p>
            <a:fld id="{EFA1E15D-F46B-41A0-89C4-6DD8CAA49C2E}" type="slidenum">
              <a:rPr lang="en-US" smtClean="0"/>
              <a:t>45</a:t>
            </a:fld>
            <a:endParaRPr lang="en-US"/>
          </a:p>
        </p:txBody>
      </p:sp>
    </p:spTree>
    <p:extLst>
      <p:ext uri="{BB962C8B-B14F-4D97-AF65-F5344CB8AC3E}">
        <p14:creationId xmlns:p14="http://schemas.microsoft.com/office/powerpoint/2010/main" val="3840552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bought</a:t>
            </a:r>
            <a:r>
              <a:rPr lang="en-US" baseline="0" dirty="0" smtClean="0"/>
              <a:t> a titanium stove (left)  because the bottom will not burn out.  It is only 12 pounds.  It can be set up in an RV and the pipe run through the ceiling vent, it can be placed on a board on a deer cart and you can cook food while you are traveling.  A rocket stove could probably do the same thing.  Titanium can be </a:t>
            </a:r>
            <a:r>
              <a:rPr lang="en-US" baseline="0" dirty="0" err="1" smtClean="0"/>
              <a:t>spendy</a:t>
            </a:r>
            <a:r>
              <a:rPr lang="en-US" baseline="0" dirty="0" smtClean="0"/>
              <a:t>.</a:t>
            </a:r>
          </a:p>
          <a:p>
            <a:endParaRPr lang="en-US" baseline="0" dirty="0" smtClean="0"/>
          </a:p>
          <a:p>
            <a:r>
              <a:rPr lang="en-US" baseline="0" dirty="0" smtClean="0"/>
              <a:t>When I bought the stove pipe, it came in a large piece of sheeting and I can use that to cut squares to put in other tent stoves to stop the bottom from burning out.  </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46</a:t>
            </a:fld>
            <a:endParaRPr lang="en-US"/>
          </a:p>
        </p:txBody>
      </p:sp>
    </p:spTree>
    <p:extLst>
      <p:ext uri="{BB962C8B-B14F-4D97-AF65-F5344CB8AC3E}">
        <p14:creationId xmlns:p14="http://schemas.microsoft.com/office/powerpoint/2010/main" val="520182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 many first aid kits out there.  All of them have lots of little things you will probably need, but they are missing some of the bigger</a:t>
            </a:r>
            <a:r>
              <a:rPr lang="en-US" baseline="0" dirty="0" smtClean="0"/>
              <a:t> items that will be essential. </a:t>
            </a:r>
          </a:p>
          <a:p>
            <a:endParaRPr lang="en-US" baseline="0" dirty="0" smtClean="0"/>
          </a:p>
          <a:p>
            <a:r>
              <a:rPr lang="en-US" baseline="0" dirty="0" smtClean="0"/>
              <a:t>A blood pressure cuff (manual, requires no batteries) will help you assess if someone is in shock or requires medical attention immediately. $25 Amazon</a:t>
            </a:r>
          </a:p>
          <a:p>
            <a:endParaRPr lang="en-US" baseline="0" dirty="0" smtClean="0"/>
          </a:p>
          <a:p>
            <a:r>
              <a:rPr lang="en-US" baseline="0" dirty="0" smtClean="0"/>
              <a:t>A stitching kit for lacerations and there is no medical help available. </a:t>
            </a:r>
          </a:p>
          <a:p>
            <a:r>
              <a:rPr lang="en-US" baseline="0" dirty="0" smtClean="0"/>
              <a:t>I bought mine on Amazon for $20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47</a:t>
            </a:fld>
            <a:endParaRPr lang="en-US"/>
          </a:p>
        </p:txBody>
      </p:sp>
    </p:spTree>
    <p:extLst>
      <p:ext uri="{BB962C8B-B14F-4D97-AF65-F5344CB8AC3E}">
        <p14:creationId xmlns:p14="http://schemas.microsoft.com/office/powerpoint/2010/main" val="3148737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quick introduction, but to get the full instructions, you can download them at nofearpreps.com in the temporal preparedness section.  </a:t>
            </a:r>
          </a:p>
          <a:p>
            <a:endParaRPr lang="en-US" baseline="0" dirty="0" smtClean="0"/>
          </a:p>
          <a:p>
            <a:pPr marL="228600" indent="-228600">
              <a:buAutoNum type="arabicPeriod"/>
            </a:pPr>
            <a:r>
              <a:rPr lang="en-US" baseline="0" dirty="0" smtClean="0"/>
              <a:t>Mix water and powdered milk in a pan on the stove.  Keeping the temperature to a low to medium heat without scalding.  Once warm, add some vinegar or lemon juice. </a:t>
            </a:r>
          </a:p>
          <a:p>
            <a:pPr marL="228600" indent="-228600">
              <a:buAutoNum type="arabicPeriod"/>
            </a:pPr>
            <a:r>
              <a:rPr lang="en-US" baseline="0" dirty="0" smtClean="0"/>
              <a:t>You will start to see curds form.  Add more vinegar if there is more whey left to form more curds. </a:t>
            </a:r>
          </a:p>
          <a:p>
            <a:pPr marL="228600" indent="-228600">
              <a:buAutoNum type="arabicPeriod"/>
            </a:pPr>
            <a:r>
              <a:rPr lang="en-US" baseline="0" dirty="0" smtClean="0"/>
              <a:t>Pour the curds and whey through a piece of cloth (t-shirt or cheesecloth) and rinse with water.  Squeeze remaining liquid out.  Ta da!  Cheese for lasagna!! </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48</a:t>
            </a:fld>
            <a:endParaRPr lang="en-US"/>
          </a:p>
        </p:txBody>
      </p:sp>
    </p:spTree>
    <p:extLst>
      <p:ext uri="{BB962C8B-B14F-4D97-AF65-F5344CB8AC3E}">
        <p14:creationId xmlns:p14="http://schemas.microsoft.com/office/powerpoint/2010/main" val="2493238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camping long term, be sure to store up large cooking</a:t>
            </a:r>
            <a:r>
              <a:rPr lang="en-US" baseline="0" dirty="0" smtClean="0"/>
              <a:t> pots and rod iron skillets and </a:t>
            </a:r>
            <a:r>
              <a:rPr lang="en-US" baseline="0" dirty="0" err="1" smtClean="0"/>
              <a:t>dutch</a:t>
            </a:r>
            <a:r>
              <a:rPr lang="en-US" baseline="0" dirty="0" smtClean="0"/>
              <a:t> ovens. </a:t>
            </a:r>
          </a:p>
          <a:p>
            <a:endParaRPr lang="en-US" baseline="0" dirty="0" smtClean="0"/>
          </a:p>
          <a:p>
            <a:r>
              <a:rPr lang="en-US" baseline="0" dirty="0" smtClean="0"/>
              <a:t>You can use pie tins for plates to endure the camp conditions.  I bought 50 of the pie plates for $33.  </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49</a:t>
            </a:fld>
            <a:endParaRPr lang="en-US"/>
          </a:p>
        </p:txBody>
      </p:sp>
    </p:spTree>
    <p:extLst>
      <p:ext uri="{BB962C8B-B14F-4D97-AF65-F5344CB8AC3E}">
        <p14:creationId xmlns:p14="http://schemas.microsoft.com/office/powerpoint/2010/main" val="3031833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t>
            </a:r>
          </a:p>
          <a:p>
            <a:endParaRPr lang="en-US" dirty="0" smtClean="0"/>
          </a:p>
          <a:p>
            <a:r>
              <a:rPr lang="en-US" dirty="0" smtClean="0"/>
              <a:t>Foam noodles can</a:t>
            </a:r>
            <a:r>
              <a:rPr lang="en-US" baseline="0" dirty="0" smtClean="0"/>
              <a:t> be found at the dollar store. </a:t>
            </a:r>
          </a:p>
          <a:p>
            <a:endParaRPr lang="en-US" baseline="0" dirty="0" smtClean="0"/>
          </a:p>
          <a:p>
            <a:r>
              <a:rPr lang="en-US" baseline="0" dirty="0" smtClean="0"/>
              <a:t>You can attach the toilet paper roll to the side handle of the 5 gallon bucket. </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5</a:t>
            </a:fld>
            <a:endParaRPr lang="en-US"/>
          </a:p>
        </p:txBody>
      </p:sp>
    </p:spTree>
    <p:extLst>
      <p:ext uri="{BB962C8B-B14F-4D97-AF65-F5344CB8AC3E}">
        <p14:creationId xmlns:p14="http://schemas.microsoft.com/office/powerpoint/2010/main" val="2567777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make cardboard taste good if you have some great sauces and spices! </a:t>
            </a:r>
          </a:p>
          <a:p>
            <a:endParaRPr lang="en-US" dirty="0" smtClean="0"/>
          </a:p>
          <a:p>
            <a:r>
              <a:rPr lang="en-US" dirty="0" smtClean="0"/>
              <a:t>Here’s a list of some that I like: </a:t>
            </a:r>
          </a:p>
          <a:p>
            <a:r>
              <a:rPr lang="en-US" dirty="0" smtClean="0"/>
              <a:t>Taco seasoning, Italian Seasoning,</a:t>
            </a:r>
            <a:r>
              <a:rPr lang="en-US" baseline="0" dirty="0" smtClean="0"/>
              <a:t> Greek Seasoning, Kung </a:t>
            </a:r>
            <a:r>
              <a:rPr lang="en-US" baseline="0" dirty="0" err="1" smtClean="0"/>
              <a:t>Pao</a:t>
            </a:r>
            <a:r>
              <a:rPr lang="en-US" baseline="0" dirty="0" smtClean="0"/>
              <a:t> Sauces, Duck Sauce, Sweet &amp; Sour Sauce, Mongolian Sauce, Powdered cheese, </a:t>
            </a:r>
            <a:r>
              <a:rPr lang="en-US" baseline="0" dirty="0" err="1" smtClean="0"/>
              <a:t>Carribean</a:t>
            </a:r>
            <a:r>
              <a:rPr lang="en-US" baseline="0" dirty="0" smtClean="0"/>
              <a:t> Jerk Sauce, Hot Sauce, Lemon Pepper, and of course, Salt &amp; Pepper and Garlic. </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50</a:t>
            </a:fld>
            <a:endParaRPr lang="en-US"/>
          </a:p>
        </p:txBody>
      </p:sp>
    </p:spTree>
    <p:extLst>
      <p:ext uri="{BB962C8B-B14F-4D97-AF65-F5344CB8AC3E}">
        <p14:creationId xmlns:p14="http://schemas.microsoft.com/office/powerpoint/2010/main" val="9186987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Laundry</a:t>
            </a:r>
            <a:r>
              <a:rPr lang="en-US" baseline="0" dirty="0" smtClean="0"/>
              <a:t> is going to be hard without electricity.  </a:t>
            </a:r>
          </a:p>
          <a:p>
            <a:r>
              <a:rPr lang="en-US" baseline="0" dirty="0" smtClean="0"/>
              <a:t>Keep buckets of vinegar (store up vinegar) and water to soak items before laundry day. </a:t>
            </a:r>
          </a:p>
          <a:p>
            <a:r>
              <a:rPr lang="en-US" baseline="0" dirty="0" smtClean="0"/>
              <a:t> </a:t>
            </a:r>
          </a:p>
          <a:p>
            <a:r>
              <a:rPr lang="en-US" baseline="0" dirty="0" smtClean="0"/>
              <a:t>You can put them in a 5 gallon bucket with water and soap and use a plunger with holes to create an agitation motion.  </a:t>
            </a:r>
          </a:p>
          <a:p>
            <a:endParaRPr lang="en-US" baseline="0" dirty="0" smtClean="0"/>
          </a:p>
          <a:p>
            <a:r>
              <a:rPr lang="en-US" baseline="0" dirty="0" smtClean="0"/>
              <a:t>Move to a clean bucket to rinse.  Then wring out to dry. I bought a mop wringer to do the rinsing and wringing.  There are other ideas on the internet.  Google “off grid laundry”. </a:t>
            </a:r>
          </a:p>
          <a:p>
            <a:endParaRPr lang="en-US" baseline="0" dirty="0" smtClean="0"/>
          </a:p>
          <a:p>
            <a:r>
              <a:rPr lang="en-US" baseline="0" dirty="0" smtClean="0"/>
              <a:t>I brought this up before.  Store up aprons!  They are easier to clean and it doesn’t matter if they get dirty.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51</a:t>
            </a:fld>
            <a:endParaRPr lang="en-US"/>
          </a:p>
        </p:txBody>
      </p:sp>
    </p:spTree>
    <p:extLst>
      <p:ext uri="{BB962C8B-B14F-4D97-AF65-F5344CB8AC3E}">
        <p14:creationId xmlns:p14="http://schemas.microsoft.com/office/powerpoint/2010/main" val="22230119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the movie MacGyver?  He could fix anything?  You will be needing quick access to items other than a normal tool box such as: </a:t>
            </a:r>
          </a:p>
          <a:p>
            <a:endParaRPr lang="en-US" baseline="0" dirty="0" smtClean="0"/>
          </a:p>
          <a:p>
            <a:r>
              <a:rPr lang="en-US" baseline="0" dirty="0" smtClean="0"/>
              <a:t>Tape, all kinds</a:t>
            </a:r>
          </a:p>
          <a:p>
            <a:r>
              <a:rPr lang="en-US" baseline="0" dirty="0" smtClean="0"/>
              <a:t>Glue, all kinds</a:t>
            </a:r>
          </a:p>
          <a:p>
            <a:r>
              <a:rPr lang="en-US" baseline="0" dirty="0" err="1" smtClean="0"/>
              <a:t>Paracord</a:t>
            </a:r>
            <a:r>
              <a:rPr lang="en-US" baseline="0" dirty="0" smtClean="0"/>
              <a:t>, string, twine, wire </a:t>
            </a:r>
          </a:p>
          <a:p>
            <a:r>
              <a:rPr lang="en-US" baseline="0" dirty="0" smtClean="0"/>
              <a:t>Scissors, tin snips, a mallet,  </a:t>
            </a:r>
          </a:p>
          <a:p>
            <a:endParaRPr lang="en-US" baseline="0" dirty="0" smtClean="0"/>
          </a:p>
          <a:p>
            <a:r>
              <a:rPr lang="en-US" baseline="0" dirty="0" smtClean="0"/>
              <a:t>What else can you think of?</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52</a:t>
            </a:fld>
            <a:endParaRPr lang="en-US"/>
          </a:p>
        </p:txBody>
      </p:sp>
    </p:spTree>
    <p:extLst>
      <p:ext uri="{BB962C8B-B14F-4D97-AF65-F5344CB8AC3E}">
        <p14:creationId xmlns:p14="http://schemas.microsoft.com/office/powerpoint/2010/main" val="2095520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items that will come</a:t>
            </a:r>
            <a:r>
              <a:rPr lang="en-US" baseline="0" dirty="0" smtClean="0"/>
              <a:t> in handy that the military uses for surveillance and treks.  These items can be found at most arm/navy stores. </a:t>
            </a:r>
          </a:p>
          <a:p>
            <a:endParaRPr lang="en-US" baseline="0" dirty="0" smtClean="0"/>
          </a:p>
          <a:p>
            <a:r>
              <a:rPr lang="en-US" baseline="0" dirty="0" smtClean="0"/>
              <a:t>Binoculars, night vision, hammock netting, ammo belt, knives, machetes</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53</a:t>
            </a:fld>
            <a:endParaRPr lang="en-US"/>
          </a:p>
        </p:txBody>
      </p:sp>
    </p:spTree>
    <p:extLst>
      <p:ext uri="{BB962C8B-B14F-4D97-AF65-F5344CB8AC3E}">
        <p14:creationId xmlns:p14="http://schemas.microsoft.com/office/powerpoint/2010/main" val="1645670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still hold services and devotionals in a grid down situation.  It will be nice to have materials you</a:t>
            </a:r>
            <a:r>
              <a:rPr lang="en-US" baseline="0" dirty="0" smtClean="0"/>
              <a:t> can study from. </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54</a:t>
            </a:fld>
            <a:endParaRPr lang="en-US"/>
          </a:p>
        </p:txBody>
      </p:sp>
    </p:spTree>
    <p:extLst>
      <p:ext uri="{BB962C8B-B14F-4D97-AF65-F5344CB8AC3E}">
        <p14:creationId xmlns:p14="http://schemas.microsoft.com/office/powerpoint/2010/main" val="32072113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 </a:t>
            </a:r>
          </a:p>
          <a:p>
            <a:endParaRPr lang="en-US" baseline="0" dirty="0" smtClean="0"/>
          </a:p>
          <a:p>
            <a:r>
              <a:rPr lang="en-US" baseline="0" dirty="0" smtClean="0"/>
              <a:t>Feel free to contact me with ideas or questions. cimprint@live.com </a:t>
            </a:r>
          </a:p>
          <a:p>
            <a:endParaRPr lang="en-US" baseline="0" dirty="0" smtClean="0"/>
          </a:p>
          <a:p>
            <a:r>
              <a:rPr lang="en-US" baseline="0" dirty="0" smtClean="0"/>
              <a:t>Remember, you become the calm. </a:t>
            </a:r>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55</a:t>
            </a:fld>
            <a:endParaRPr lang="en-US"/>
          </a:p>
        </p:txBody>
      </p:sp>
    </p:spTree>
    <p:extLst>
      <p:ext uri="{BB962C8B-B14F-4D97-AF65-F5344CB8AC3E}">
        <p14:creationId xmlns:p14="http://schemas.microsoft.com/office/powerpoint/2010/main" val="1729677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just urine, the pad can be used multiple times. </a:t>
            </a:r>
          </a:p>
          <a:p>
            <a:endParaRPr lang="en-US" dirty="0" smtClean="0"/>
          </a:p>
          <a:p>
            <a:r>
              <a:rPr lang="en-US" dirty="0" smtClean="0"/>
              <a:t>Assign each person</a:t>
            </a:r>
            <a:r>
              <a:rPr lang="en-US" baseline="0" dirty="0" smtClean="0"/>
              <a:t> their own bucket or toilet. </a:t>
            </a:r>
          </a:p>
          <a:p>
            <a:endParaRPr lang="en-US" baseline="0" dirty="0" smtClean="0"/>
          </a:p>
          <a:p>
            <a:r>
              <a:rPr lang="en-US" dirty="0" smtClean="0"/>
              <a:t>Always wash hands after.  Have latex gloves on hand for clean up.</a:t>
            </a:r>
            <a:r>
              <a:rPr lang="en-US" baseline="0" dirty="0" smtClean="0"/>
              <a:t>  </a:t>
            </a:r>
          </a:p>
          <a:p>
            <a:endParaRPr lang="en-US" baseline="0" dirty="0" smtClean="0"/>
          </a:p>
          <a:p>
            <a:r>
              <a:rPr lang="en-US" baseline="0" dirty="0" smtClean="0"/>
              <a:t>Remember Cholera can break out with poor sanitation management.  Always dispose of waste AWAY from camp. </a:t>
            </a:r>
          </a:p>
        </p:txBody>
      </p:sp>
      <p:sp>
        <p:nvSpPr>
          <p:cNvPr id="4" name="Slide Number Placeholder 3"/>
          <p:cNvSpPr>
            <a:spLocks noGrp="1"/>
          </p:cNvSpPr>
          <p:nvPr>
            <p:ph type="sldNum" sz="quarter" idx="5"/>
          </p:nvPr>
        </p:nvSpPr>
        <p:spPr/>
        <p:txBody>
          <a:bodyPr/>
          <a:lstStyle/>
          <a:p>
            <a:fld id="{EFA1E15D-F46B-41A0-89C4-6DD8CAA49C2E}" type="slidenum">
              <a:rPr lang="en-US" smtClean="0"/>
              <a:t>6</a:t>
            </a:fld>
            <a:endParaRPr lang="en-US"/>
          </a:p>
        </p:txBody>
      </p:sp>
    </p:spTree>
    <p:extLst>
      <p:ext uri="{BB962C8B-B14F-4D97-AF65-F5344CB8AC3E}">
        <p14:creationId xmlns:p14="http://schemas.microsoft.com/office/powerpoint/2010/main" val="87056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t>
            </a:r>
          </a:p>
          <a:p>
            <a:endParaRPr lang="en-US" dirty="0"/>
          </a:p>
        </p:txBody>
      </p:sp>
      <p:sp>
        <p:nvSpPr>
          <p:cNvPr id="4" name="Slide Number Placeholder 3"/>
          <p:cNvSpPr>
            <a:spLocks noGrp="1"/>
          </p:cNvSpPr>
          <p:nvPr>
            <p:ph type="sldNum" sz="quarter" idx="10"/>
          </p:nvPr>
        </p:nvSpPr>
        <p:spPr/>
        <p:txBody>
          <a:bodyPr/>
          <a:lstStyle/>
          <a:p>
            <a:fld id="{EFA1E15D-F46B-41A0-89C4-6DD8CAA49C2E}" type="slidenum">
              <a:rPr lang="en-US" smtClean="0"/>
              <a:t>7</a:t>
            </a:fld>
            <a:endParaRPr lang="en-US"/>
          </a:p>
        </p:txBody>
      </p:sp>
    </p:spTree>
    <p:extLst>
      <p:ext uri="{BB962C8B-B14F-4D97-AF65-F5344CB8AC3E}">
        <p14:creationId xmlns:p14="http://schemas.microsoft.com/office/powerpoint/2010/main" val="589318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displaced, it is a good idea to have some compact alternative bedding in your evacuation bin. </a:t>
            </a:r>
          </a:p>
          <a:p>
            <a:r>
              <a:rPr lang="en-US" dirty="0"/>
              <a:t>Hammock for $20 (Amazon)  Stuff into little bag on the edge. </a:t>
            </a:r>
          </a:p>
          <a:p>
            <a:endParaRPr lang="en-US" dirty="0"/>
          </a:p>
          <a:p>
            <a:r>
              <a:rPr lang="en-US" dirty="0"/>
              <a:t>I slept in one for the first time last summer and it was some of the best sleep of my life.  There is a flap you can throw over you to keep the bugs off.  </a:t>
            </a:r>
            <a:endParaRPr lang="en-US" dirty="0" smtClean="0"/>
          </a:p>
          <a:p>
            <a:endParaRPr lang="en-US" dirty="0" smtClean="0"/>
          </a:p>
          <a:p>
            <a:r>
              <a:rPr lang="en-US" dirty="0" smtClean="0"/>
              <a:t>If you are in the high country, you will want to climb up more to attach your hammock to keep animals from coming near.  If you keep</a:t>
            </a:r>
            <a:r>
              <a:rPr lang="en-US" baseline="0" dirty="0" smtClean="0"/>
              <a:t> a fire burning through the night or even solar yard lights around you, that will discourage animals from coming near you. However, bats love lights because that means there are bugs to eat! </a:t>
            </a:r>
          </a:p>
          <a:p>
            <a:endParaRPr lang="en-US" baseline="0" dirty="0" smtClean="0"/>
          </a:p>
          <a:p>
            <a:r>
              <a:rPr lang="en-US" baseline="0" dirty="0" smtClean="0"/>
              <a:t>If you are in bear country, it is critical to store your food away from where you sleep.  Hang your food high in a tree on a limb away from where you are sleeping.  Do not take snacks with you to bed or have crumbs on your clothing.  Try to camp in large numbers and keep noisy, maybe play a radio. Spray pine sol around the camp.  Bears are deterred by that smell.  Consider sleeping with a stun gun. </a:t>
            </a:r>
          </a:p>
          <a:p>
            <a:endParaRPr lang="en-US" baseline="0" dirty="0" smtClean="0"/>
          </a:p>
          <a:p>
            <a:r>
              <a:rPr lang="en-US" baseline="0" dirty="0" smtClean="0"/>
              <a:t>If it is raining, tent a tarp over your hammock.</a:t>
            </a:r>
          </a:p>
          <a:p>
            <a:endParaRPr lang="en-US" baseline="0" dirty="0" smtClean="0"/>
          </a:p>
          <a:p>
            <a:r>
              <a:rPr lang="en-US" baseline="0" dirty="0" smtClean="0"/>
              <a:t>Hammocks, especially netted ones are excellent for hanging inside tents near the ceiling to create more storage space for supplies.  You can never have too many hammocks in a camping situation.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8</a:t>
            </a:fld>
            <a:endParaRPr lang="en-US"/>
          </a:p>
        </p:txBody>
      </p:sp>
    </p:spTree>
    <p:extLst>
      <p:ext uri="{BB962C8B-B14F-4D97-AF65-F5344CB8AC3E}">
        <p14:creationId xmlns:p14="http://schemas.microsoft.com/office/powerpoint/2010/main" val="217964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r>
              <a:rPr lang="en-US" baseline="0" dirty="0" smtClean="0"/>
              <a:t> </a:t>
            </a:r>
            <a:endParaRPr lang="en-US" dirty="0" smtClean="0"/>
          </a:p>
          <a:p>
            <a:endParaRPr lang="en-US" dirty="0" smtClean="0"/>
          </a:p>
          <a:p>
            <a:r>
              <a:rPr lang="en-US" dirty="0" smtClean="0"/>
              <a:t>The </a:t>
            </a:r>
            <a:r>
              <a:rPr lang="en-US" dirty="0"/>
              <a:t>car seat bed allows for the vehicle to become it’s own </a:t>
            </a:r>
            <a:r>
              <a:rPr lang="en-US" dirty="0" smtClean="0"/>
              <a:t>safety shelter</a:t>
            </a:r>
            <a:r>
              <a:rPr lang="en-US" dirty="0"/>
              <a:t>.  Notice the foundation also inflates to make the bedding area larger and more stable.  </a:t>
            </a:r>
            <a:endParaRPr lang="en-US" dirty="0" smtClean="0"/>
          </a:p>
          <a:p>
            <a:endParaRPr lang="en-US" dirty="0" smtClean="0"/>
          </a:p>
          <a:p>
            <a:r>
              <a:rPr lang="en-US" dirty="0" smtClean="0"/>
              <a:t>A</a:t>
            </a:r>
            <a:r>
              <a:rPr lang="en-US" baseline="0" dirty="0" smtClean="0"/>
              <a:t>n inflatable mattress does turn cold if there is cold are under it, like when you place it on a cot.  Try to find a solid under base like a grid of buckets.  </a:t>
            </a:r>
          </a:p>
          <a:p>
            <a:endParaRPr lang="en-US" baseline="0" dirty="0" smtClean="0"/>
          </a:p>
          <a:p>
            <a:r>
              <a:rPr lang="en-US" baseline="0" dirty="0" smtClean="0"/>
              <a:t>Wool blankets, often found at army/navy stores, are excellent insulation against cold.  Harbor Freight stores carry them for cheap too (around $10 ea.).  Line your sleeping bags, layer on your air mattress, wear wool socks, wear a wool beanie, wear a wool scarf wrapped around your neck and chest.  </a:t>
            </a:r>
          </a:p>
          <a:p>
            <a:endParaRPr lang="en-US" baseline="0" dirty="0" smtClean="0"/>
          </a:p>
          <a:p>
            <a:endParaRPr lang="en-US" baseline="0" dirty="0" smtClean="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A1E15D-F46B-41A0-89C4-6DD8CAA49C2E}" type="slidenum">
              <a:rPr lang="en-US" smtClean="0"/>
              <a:t>9</a:t>
            </a:fld>
            <a:endParaRPr lang="en-US"/>
          </a:p>
        </p:txBody>
      </p:sp>
    </p:spTree>
    <p:extLst>
      <p:ext uri="{BB962C8B-B14F-4D97-AF65-F5344CB8AC3E}">
        <p14:creationId xmlns:p14="http://schemas.microsoft.com/office/powerpoint/2010/main" val="691887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24058-F14C-40E3-8927-BD7BF5B559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C1C17C6-C3A1-4350-83E8-54BAD0B25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D654DB4-74F3-4972-9B5D-36B8112300C4}"/>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5" name="Footer Placeholder 4">
            <a:extLst>
              <a:ext uri="{FF2B5EF4-FFF2-40B4-BE49-F238E27FC236}">
                <a16:creationId xmlns:a16="http://schemas.microsoft.com/office/drawing/2014/main" xmlns="" id="{466BC52E-9AEE-404D-B42A-99443E1056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668A23E-470B-4EA1-88ED-DFA1E5DB6916}"/>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260000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D2D246-BAB7-4890-8F42-E7924D6B73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7C79929-7F3B-43A2-A705-47790BB67A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76FC4F-C5AB-4647-B29A-82E757677AC5}"/>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5" name="Footer Placeholder 4">
            <a:extLst>
              <a:ext uri="{FF2B5EF4-FFF2-40B4-BE49-F238E27FC236}">
                <a16:creationId xmlns:a16="http://schemas.microsoft.com/office/drawing/2014/main" xmlns="" id="{0A581DD0-1FD5-4909-BDA4-D75C901D0D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D569B47-F495-4905-AD34-DC987ECCE158}"/>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43016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9BFEFFD-1365-4101-8475-56BBEC6274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87D8D4B-4A22-43D7-B2AB-5336C20436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320A6D-3F71-48FC-ADE3-B506869794ED}"/>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5" name="Footer Placeholder 4">
            <a:extLst>
              <a:ext uri="{FF2B5EF4-FFF2-40B4-BE49-F238E27FC236}">
                <a16:creationId xmlns:a16="http://schemas.microsoft.com/office/drawing/2014/main" xmlns="" id="{1CC1382D-4B2E-47EC-9B8D-6220715803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245908E-9EFB-48BB-A92B-8E3EDA7A9B1F}"/>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365232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3CDD8-F0DA-4D30-B466-E7AE884E7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3FC7A81-BED1-4281-AA79-68A8B5489F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C78B9D-1D9A-46C5-A164-06E28A1A529C}"/>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5" name="Footer Placeholder 4">
            <a:extLst>
              <a:ext uri="{FF2B5EF4-FFF2-40B4-BE49-F238E27FC236}">
                <a16:creationId xmlns:a16="http://schemas.microsoft.com/office/drawing/2014/main" xmlns="" id="{29C83476-962C-465E-8720-B556B3A0EE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58E736C-7861-4370-BF04-DA175BD2C40A}"/>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459531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580498-8A11-47C5-B8C9-C978264EE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D826D40-10A7-4190-B70A-96B7C1D25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B43FF2D-15AA-419A-A944-76AD4132BD91}"/>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5" name="Footer Placeholder 4">
            <a:extLst>
              <a:ext uri="{FF2B5EF4-FFF2-40B4-BE49-F238E27FC236}">
                <a16:creationId xmlns:a16="http://schemas.microsoft.com/office/drawing/2014/main" xmlns="" id="{97AAECBB-6FFA-4B44-A599-17428E166E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219EC15-B491-4B0D-9FE1-A6E40619BF73}"/>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287866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D4996-6DEE-4CE5-BB7B-7CDFAEBE50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E281BE-2DFC-4839-A935-33D615B62F0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DE406AC-1E8D-41B3-9E27-6DD1F6BB73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D040CDA-53AF-4B6B-9696-A7B08E778809}"/>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6" name="Footer Placeholder 5">
            <a:extLst>
              <a:ext uri="{FF2B5EF4-FFF2-40B4-BE49-F238E27FC236}">
                <a16:creationId xmlns:a16="http://schemas.microsoft.com/office/drawing/2014/main" xmlns="" id="{5AE85E33-10BF-4ECD-8A08-CF85244DF2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FAC04F5-3BE1-45CC-A652-CCF21859B21D}"/>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53943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40D4A-FA02-4D8C-8134-FA142C2D93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A765D04-6240-44F6-9590-2E6F1376F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2BF0DA8-F85C-4C88-89E9-A494F71A4B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9378C12-D401-4671-87F8-F689E59DB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652ABE9-F597-4089-B7B9-43F37815707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1151251-3917-442F-A619-4F1128EC037D}"/>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8" name="Footer Placeholder 7">
            <a:extLst>
              <a:ext uri="{FF2B5EF4-FFF2-40B4-BE49-F238E27FC236}">
                <a16:creationId xmlns:a16="http://schemas.microsoft.com/office/drawing/2014/main" xmlns="" id="{483DE833-C12E-4759-B59E-E500ABF37EB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DB3CA01A-C5B5-4B71-BB9A-82A1D22759F3}"/>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218122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BE663D-E052-4822-A2CC-9A114C5406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E5E9CA8-7D60-451F-BE2A-FD06563AA0F2}"/>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4" name="Footer Placeholder 3">
            <a:extLst>
              <a:ext uri="{FF2B5EF4-FFF2-40B4-BE49-F238E27FC236}">
                <a16:creationId xmlns:a16="http://schemas.microsoft.com/office/drawing/2014/main" xmlns="" id="{EC90BBC2-E868-4117-8E9E-2A230B4898F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C0BD896-8C2C-4404-B937-8F2FF8D1CEB6}"/>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3437515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D2399B3-BF23-4347-8103-1E0C8CFED659}"/>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3" name="Footer Placeholder 2">
            <a:extLst>
              <a:ext uri="{FF2B5EF4-FFF2-40B4-BE49-F238E27FC236}">
                <a16:creationId xmlns:a16="http://schemas.microsoft.com/office/drawing/2014/main" xmlns="" id="{B4ED8C95-47BD-4DB2-8CF4-8FB80B05B44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2AFC037B-1798-4FB6-95E7-3A54F9688C21}"/>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2878459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D88848-A80E-4AD4-A8F0-C337BAE70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66B96E3-542B-4C25-B9BD-3066BD7F5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8B8513E-438A-4C41-8180-791218E0D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0F092DA-1089-425F-8964-B4A306EE8E94}"/>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6" name="Footer Placeholder 5">
            <a:extLst>
              <a:ext uri="{FF2B5EF4-FFF2-40B4-BE49-F238E27FC236}">
                <a16:creationId xmlns:a16="http://schemas.microsoft.com/office/drawing/2014/main" xmlns="" id="{D64671AD-DEFD-4F66-89C8-B6AA9D1A0B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93E3139-ED70-4D22-AB82-A65360A178F7}"/>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2842113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8845C8-52DA-4667-83CA-A12F38A14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32E7DD4-3594-4499-9FEF-915E8F16A0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1B67F0CD-555D-46D6-805C-FF8A79599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63F58DE-2F36-4DF5-B18A-118FAFF070BF}"/>
              </a:ext>
            </a:extLst>
          </p:cNvPr>
          <p:cNvSpPr>
            <a:spLocks noGrp="1"/>
          </p:cNvSpPr>
          <p:nvPr>
            <p:ph type="dt" sz="half" idx="10"/>
          </p:nvPr>
        </p:nvSpPr>
        <p:spPr/>
        <p:txBody>
          <a:bodyPr/>
          <a:lstStyle/>
          <a:p>
            <a:fld id="{D1088CD7-1DFB-44D4-AC71-37121E522BBF}" type="datetimeFigureOut">
              <a:rPr lang="en-US" smtClean="0"/>
              <a:t>5/22/2020</a:t>
            </a:fld>
            <a:endParaRPr lang="en-US" dirty="0"/>
          </a:p>
        </p:txBody>
      </p:sp>
      <p:sp>
        <p:nvSpPr>
          <p:cNvPr id="6" name="Footer Placeholder 5">
            <a:extLst>
              <a:ext uri="{FF2B5EF4-FFF2-40B4-BE49-F238E27FC236}">
                <a16:creationId xmlns:a16="http://schemas.microsoft.com/office/drawing/2014/main" xmlns="" id="{7376CA2D-5ECC-43F5-B60C-53450588B5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72528BA4-4E0E-4C32-B411-78E4B6C757EF}"/>
              </a:ext>
            </a:extLst>
          </p:cNvPr>
          <p:cNvSpPr>
            <a:spLocks noGrp="1"/>
          </p:cNvSpPr>
          <p:nvPr>
            <p:ph type="sldNum" sz="quarter" idx="12"/>
          </p:nvPr>
        </p:nvSpPr>
        <p:spPr/>
        <p:txBody>
          <a:bodyPr/>
          <a:lstStyle/>
          <a:p>
            <a:fld id="{F3E240DE-784D-4D7C-9435-CFE36F8EC675}" type="slidenum">
              <a:rPr lang="en-US" smtClean="0"/>
              <a:t>‹#›</a:t>
            </a:fld>
            <a:endParaRPr lang="en-US" dirty="0"/>
          </a:p>
        </p:txBody>
      </p:sp>
    </p:spTree>
    <p:extLst>
      <p:ext uri="{BB962C8B-B14F-4D97-AF65-F5344CB8AC3E}">
        <p14:creationId xmlns:p14="http://schemas.microsoft.com/office/powerpoint/2010/main" val="279851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CE4CDF-F4C0-4C5E-877A-202612DFCD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8800A1F-F39C-4D25-AC9A-BD80CD85CA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5714D0-2B04-4B0D-A377-6F5CE382DE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88CD7-1DFB-44D4-AC71-37121E522BBF}" type="datetimeFigureOut">
              <a:rPr lang="en-US" smtClean="0"/>
              <a:t>5/22/2020</a:t>
            </a:fld>
            <a:endParaRPr lang="en-US" dirty="0"/>
          </a:p>
        </p:txBody>
      </p:sp>
      <p:sp>
        <p:nvSpPr>
          <p:cNvPr id="5" name="Footer Placeholder 4">
            <a:extLst>
              <a:ext uri="{FF2B5EF4-FFF2-40B4-BE49-F238E27FC236}">
                <a16:creationId xmlns:a16="http://schemas.microsoft.com/office/drawing/2014/main" xmlns="" id="{22ADDEDE-11EA-4AD4-85B3-55513B266B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779C3833-2CB3-4FA8-976E-9E0ED8B3A1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240DE-784D-4D7C-9435-CFE36F8EC675}" type="slidenum">
              <a:rPr lang="en-US" smtClean="0"/>
              <a:t>‹#›</a:t>
            </a:fld>
            <a:endParaRPr lang="en-US" dirty="0"/>
          </a:p>
        </p:txBody>
      </p:sp>
    </p:spTree>
    <p:extLst>
      <p:ext uri="{BB962C8B-B14F-4D97-AF65-F5344CB8AC3E}">
        <p14:creationId xmlns:p14="http://schemas.microsoft.com/office/powerpoint/2010/main" val="3600676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ideo" Target="https://www.youtube.com/embed/vpNQp41d_2s?feature=oembed" TargetMode="Externa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71.jpeg"/><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74.JPG"/><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81.jpg"/><Relationship Id="rId4" Type="http://schemas.openxmlformats.org/officeDocument/2006/relationships/image" Target="../media/image80.jpg"/></Relationships>
</file>

<file path=ppt/slides/_rels/slide4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83.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video" Target="https://www.youtube.com/embed/1mbR5xcO8aI?feature=oembed" TargetMode="External"/><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9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mailto:cimprint@live.com"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899" y="1346200"/>
            <a:ext cx="6184900" cy="2387600"/>
          </a:xfrm>
        </p:spPr>
        <p:txBody>
          <a:bodyPr>
            <a:normAutofit fontScale="90000"/>
          </a:bodyPr>
          <a:lstStyle/>
          <a:p>
            <a:r>
              <a:rPr lang="en-US" dirty="0"/>
              <a:t/>
            </a:r>
            <a:br>
              <a:rPr lang="en-US" dirty="0"/>
            </a:br>
            <a:r>
              <a:rPr lang="en-US" b="1" dirty="0"/>
              <a:t>Staying Calm </a:t>
            </a:r>
            <a:br>
              <a:rPr lang="en-US" b="1" dirty="0"/>
            </a:br>
            <a:r>
              <a:rPr lang="en-US" b="1" dirty="0"/>
              <a:t>in Times of Crisis</a:t>
            </a:r>
            <a:r>
              <a:rPr lang="en-US" dirty="0"/>
              <a:t/>
            </a:r>
            <a:br>
              <a:rPr lang="en-US" dirty="0"/>
            </a:br>
            <a:r>
              <a:rPr lang="en-US" sz="3100" dirty="0"/>
              <a:t/>
            </a:r>
            <a:br>
              <a:rPr lang="en-US" sz="3100" dirty="0"/>
            </a:br>
            <a:endParaRPr lang="en-US" sz="3600" i="1" dirty="0"/>
          </a:p>
        </p:txBody>
      </p:sp>
      <p:sp>
        <p:nvSpPr>
          <p:cNvPr id="5" name="Subtitle 4"/>
          <p:cNvSpPr>
            <a:spLocks noGrp="1"/>
          </p:cNvSpPr>
          <p:nvPr>
            <p:ph type="subTitle" idx="1"/>
          </p:nvPr>
        </p:nvSpPr>
        <p:spPr>
          <a:xfrm>
            <a:off x="914400" y="3881438"/>
            <a:ext cx="9144000" cy="2976562"/>
          </a:xfrm>
        </p:spPr>
        <p:txBody>
          <a:bodyPr>
            <a:normAutofit/>
          </a:bodyPr>
          <a:lstStyle/>
          <a:p>
            <a:r>
              <a:rPr lang="en-US" sz="3600" dirty="0"/>
              <a:t> </a:t>
            </a:r>
            <a:r>
              <a:rPr lang="en-US" sz="3600" i="1" dirty="0"/>
              <a:t>Shelle McDermott </a:t>
            </a:r>
          </a:p>
          <a:p>
            <a:r>
              <a:rPr lang="en-US" sz="3600" dirty="0"/>
              <a:t>Author, Speaker, Prepper</a:t>
            </a:r>
          </a:p>
          <a:p>
            <a:r>
              <a:rPr lang="en-US" sz="3600" dirty="0"/>
              <a:t>Contact: </a:t>
            </a:r>
            <a:r>
              <a:rPr lang="en-US" sz="3600" b="1" dirty="0"/>
              <a:t>cimprint@live.com</a:t>
            </a:r>
          </a:p>
          <a:p>
            <a:endParaRPr lang="en-US" dirty="0"/>
          </a:p>
          <a:p>
            <a:endParaRPr lang="en-US" dirty="0"/>
          </a:p>
        </p:txBody>
      </p:sp>
      <p:pic>
        <p:nvPicPr>
          <p:cNvPr id="14" name="Picture 13">
            <a:extLst>
              <a:ext uri="{FF2B5EF4-FFF2-40B4-BE49-F238E27FC236}">
                <a16:creationId xmlns:a16="http://schemas.microsoft.com/office/drawing/2014/main" xmlns="" id="{D37AC2AE-C901-439E-9790-3771F6EA0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839" y="1437490"/>
            <a:ext cx="1437811" cy="2296310"/>
          </a:xfrm>
          <a:prstGeom prst="rect">
            <a:avLst/>
          </a:prstGeom>
        </p:spPr>
      </p:pic>
    </p:spTree>
    <p:extLst>
      <p:ext uri="{BB962C8B-B14F-4D97-AF65-F5344CB8AC3E}">
        <p14:creationId xmlns:p14="http://schemas.microsoft.com/office/powerpoint/2010/main" val="4278659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876B0-EF5F-473C-829B-7066AFDAE142}"/>
              </a:ext>
            </a:extLst>
          </p:cNvPr>
          <p:cNvSpPr>
            <a:spLocks noGrp="1"/>
          </p:cNvSpPr>
          <p:nvPr>
            <p:ph type="title"/>
          </p:nvPr>
        </p:nvSpPr>
        <p:spPr/>
        <p:txBody>
          <a:bodyPr/>
          <a:lstStyle/>
          <a:p>
            <a:pPr algn="ctr"/>
            <a:r>
              <a:rPr lang="en-US" dirty="0"/>
              <a:t>More Long Term Bedding</a:t>
            </a:r>
          </a:p>
        </p:txBody>
      </p:sp>
      <p:pic>
        <p:nvPicPr>
          <p:cNvPr id="5" name="Content Placeholder 4">
            <a:extLst>
              <a:ext uri="{FF2B5EF4-FFF2-40B4-BE49-F238E27FC236}">
                <a16:creationId xmlns:a16="http://schemas.microsoft.com/office/drawing/2014/main" xmlns="" id="{40A43EA5-25D7-42BC-9D52-DC3236070241}"/>
              </a:ext>
            </a:extLst>
          </p:cNvPr>
          <p:cNvPicPr>
            <a:picLocks noGrp="1" noChangeAspect="1"/>
          </p:cNvPicPr>
          <p:nvPr>
            <p:ph sz="half" idx="1"/>
          </p:nvPr>
        </p:nvPicPr>
        <p:blipFill>
          <a:blip r:embed="rId3"/>
          <a:stretch>
            <a:fillRect/>
          </a:stretch>
        </p:blipFill>
        <p:spPr>
          <a:xfrm>
            <a:off x="838200" y="2362137"/>
            <a:ext cx="5181600" cy="3278313"/>
          </a:xfrm>
          <a:prstGeom prst="rect">
            <a:avLst/>
          </a:prstGeom>
        </p:spPr>
      </p:pic>
      <p:pic>
        <p:nvPicPr>
          <p:cNvPr id="6" name="Content Placeholder 5">
            <a:extLst>
              <a:ext uri="{FF2B5EF4-FFF2-40B4-BE49-F238E27FC236}">
                <a16:creationId xmlns:a16="http://schemas.microsoft.com/office/drawing/2014/main" xmlns="" id="{12259929-E279-47BA-8417-CB9269CD1B69}"/>
              </a:ext>
            </a:extLst>
          </p:cNvPr>
          <p:cNvPicPr>
            <a:picLocks noGrp="1" noChangeAspect="1"/>
          </p:cNvPicPr>
          <p:nvPr>
            <p:ph sz="half" idx="2"/>
          </p:nvPr>
        </p:nvPicPr>
        <p:blipFill>
          <a:blip r:embed="rId4"/>
          <a:stretch>
            <a:fillRect/>
          </a:stretch>
        </p:blipFill>
        <p:spPr>
          <a:xfrm>
            <a:off x="6820454" y="2362137"/>
            <a:ext cx="4972605" cy="3825081"/>
          </a:xfrm>
          <a:prstGeom prst="rect">
            <a:avLst/>
          </a:prstGeom>
        </p:spPr>
      </p:pic>
    </p:spTree>
    <p:extLst>
      <p:ext uri="{BB962C8B-B14F-4D97-AF65-F5344CB8AC3E}">
        <p14:creationId xmlns:p14="http://schemas.microsoft.com/office/powerpoint/2010/main" val="567617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9DA868-953B-470F-B8E6-8A57AABCA946}"/>
              </a:ext>
            </a:extLst>
          </p:cNvPr>
          <p:cNvSpPr>
            <a:spLocks noGrp="1"/>
          </p:cNvSpPr>
          <p:nvPr>
            <p:ph type="title"/>
          </p:nvPr>
        </p:nvSpPr>
        <p:spPr/>
        <p:txBody>
          <a:bodyPr/>
          <a:lstStyle/>
          <a:p>
            <a:pPr algn="ctr"/>
            <a:r>
              <a:rPr lang="en-US" dirty="0"/>
              <a:t>#3 Store up Eggs on the Cheap!</a:t>
            </a:r>
          </a:p>
        </p:txBody>
      </p:sp>
      <p:sp>
        <p:nvSpPr>
          <p:cNvPr id="3" name="Content Placeholder 2">
            <a:extLst>
              <a:ext uri="{FF2B5EF4-FFF2-40B4-BE49-F238E27FC236}">
                <a16:creationId xmlns:a16="http://schemas.microsoft.com/office/drawing/2014/main" xmlns="" id="{4A2A7B15-6746-4C9F-88E3-96EBADD69BD9}"/>
              </a:ext>
            </a:extLst>
          </p:cNvPr>
          <p:cNvSpPr>
            <a:spLocks noGrp="1"/>
          </p:cNvSpPr>
          <p:nvPr>
            <p:ph sz="half" idx="1"/>
          </p:nvPr>
        </p:nvSpPr>
        <p:spPr/>
        <p:txBody>
          <a:bodyPr/>
          <a:lstStyle/>
          <a:p>
            <a:r>
              <a:rPr lang="en-US" dirty="0"/>
              <a:t>Crack and freeze in ice cube trays.  Pop out and put in Ziplock bag.  Fresh instead of powdered!</a:t>
            </a:r>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xmlns="" id="{BEEC8C6C-44D8-4D1E-A151-3C520D0AD66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67673" y="1690688"/>
            <a:ext cx="3774386" cy="1966079"/>
          </a:xfrm>
        </p:spPr>
      </p:pic>
      <p:pic>
        <p:nvPicPr>
          <p:cNvPr id="8" name="Picture 7">
            <a:extLst>
              <a:ext uri="{FF2B5EF4-FFF2-40B4-BE49-F238E27FC236}">
                <a16:creationId xmlns:a16="http://schemas.microsoft.com/office/drawing/2014/main" xmlns="" id="{1C8FC1E2-083D-4327-893F-AF36B9B82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673" y="3912503"/>
            <a:ext cx="3774386" cy="2511682"/>
          </a:xfrm>
          <a:prstGeom prst="rect">
            <a:avLst/>
          </a:prstGeom>
        </p:spPr>
      </p:pic>
    </p:spTree>
    <p:extLst>
      <p:ext uri="{BB962C8B-B14F-4D97-AF65-F5344CB8AC3E}">
        <p14:creationId xmlns:p14="http://schemas.microsoft.com/office/powerpoint/2010/main" val="175809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B2A604-00D2-47E2-B322-E06AC03F13B9}"/>
              </a:ext>
            </a:extLst>
          </p:cNvPr>
          <p:cNvSpPr>
            <a:spLocks noGrp="1"/>
          </p:cNvSpPr>
          <p:nvPr>
            <p:ph type="title"/>
          </p:nvPr>
        </p:nvSpPr>
        <p:spPr/>
        <p:txBody>
          <a:bodyPr/>
          <a:lstStyle/>
          <a:p>
            <a:pPr algn="ctr"/>
            <a:r>
              <a:rPr lang="en-US" dirty="0"/>
              <a:t>Eggs and More Eggs! </a:t>
            </a:r>
          </a:p>
        </p:txBody>
      </p:sp>
      <p:sp>
        <p:nvSpPr>
          <p:cNvPr id="3" name="Content Placeholder 2">
            <a:extLst>
              <a:ext uri="{FF2B5EF4-FFF2-40B4-BE49-F238E27FC236}">
                <a16:creationId xmlns:a16="http://schemas.microsoft.com/office/drawing/2014/main" xmlns="" id="{2F05CC65-3186-4E3D-BDEA-7B0DD2BBD844}"/>
              </a:ext>
            </a:extLst>
          </p:cNvPr>
          <p:cNvSpPr>
            <a:spLocks noGrp="1"/>
          </p:cNvSpPr>
          <p:nvPr>
            <p:ph sz="half" idx="1"/>
          </p:nvPr>
        </p:nvSpPr>
        <p:spPr/>
        <p:txBody>
          <a:bodyPr>
            <a:normAutofit fontScale="70000" lnSpcReduction="20000"/>
          </a:bodyPr>
          <a:lstStyle/>
          <a:p>
            <a:endParaRPr lang="en-US" dirty="0"/>
          </a:p>
          <a:p>
            <a:r>
              <a:rPr lang="en-US" dirty="0"/>
              <a:t>Or skip the ice trays</a:t>
            </a:r>
            <a:r>
              <a:rPr lang="en-US" dirty="0" smtClean="0"/>
              <a:t>. Place whole or scrambled into Ziploc bags. </a:t>
            </a:r>
            <a:endParaRPr lang="en-US" dirty="0"/>
          </a:p>
          <a:p>
            <a:pPr marL="0" indent="0">
              <a:buNone/>
            </a:pPr>
            <a:endParaRPr lang="en-US" dirty="0"/>
          </a:p>
          <a:p>
            <a:r>
              <a:rPr lang="en-US" dirty="0"/>
              <a:t>Good for 1-3 years in the </a:t>
            </a:r>
            <a:r>
              <a:rPr lang="en-US" dirty="0" smtClean="0"/>
              <a:t>freezer, or rotate into your cooking needs. </a:t>
            </a:r>
            <a:endParaRPr lang="en-US" dirty="0"/>
          </a:p>
          <a:p>
            <a:pPr marL="0" indent="0">
              <a:buNone/>
            </a:pPr>
            <a:endParaRPr lang="en-US" dirty="0"/>
          </a:p>
          <a:p>
            <a:r>
              <a:rPr lang="en-US" dirty="0" smtClean="0"/>
              <a:t>Or pick an important date to cook them like for </a:t>
            </a:r>
            <a:r>
              <a:rPr lang="en-US" dirty="0"/>
              <a:t>New Year’s Eve breakfast to remind you to use them then replace them.</a:t>
            </a:r>
          </a:p>
          <a:p>
            <a:endParaRPr lang="en-US" dirty="0"/>
          </a:p>
          <a:p>
            <a:r>
              <a:rPr lang="en-US" dirty="0"/>
              <a:t>Buy those laying hens! </a:t>
            </a:r>
            <a:r>
              <a:rPr lang="en-US" dirty="0" smtClean="0"/>
              <a:t> When stores become obsolete, you will want your own source of eggs. </a:t>
            </a:r>
            <a:endParaRPr lang="en-US" dirty="0"/>
          </a:p>
          <a:p>
            <a:endParaRPr lang="en-US" dirty="0"/>
          </a:p>
          <a:p>
            <a:pPr marL="0" indent="0">
              <a:buNone/>
            </a:pPr>
            <a:endParaRPr lang="en-US" dirty="0"/>
          </a:p>
          <a:p>
            <a:endParaRPr lang="en-US" dirty="0"/>
          </a:p>
        </p:txBody>
      </p:sp>
      <p:pic>
        <p:nvPicPr>
          <p:cNvPr id="5" name="Content Placeholder 4">
            <a:extLst>
              <a:ext uri="{FF2B5EF4-FFF2-40B4-BE49-F238E27FC236}">
                <a16:creationId xmlns:a16="http://schemas.microsoft.com/office/drawing/2014/main" xmlns="" id="{2C37CBB1-3EBA-45BA-B072-6BD5987C0757}"/>
              </a:ext>
            </a:extLst>
          </p:cNvPr>
          <p:cNvPicPr>
            <a:picLocks noGrp="1" noChangeAspect="1"/>
          </p:cNvPicPr>
          <p:nvPr>
            <p:ph sz="half" idx="2"/>
          </p:nvPr>
        </p:nvPicPr>
        <p:blipFill>
          <a:blip r:embed="rId3"/>
          <a:stretch>
            <a:fillRect/>
          </a:stretch>
        </p:blipFill>
        <p:spPr>
          <a:xfrm>
            <a:off x="7160417" y="2039992"/>
            <a:ext cx="3075590" cy="2045625"/>
          </a:xfrm>
          <a:prstGeom prst="rect">
            <a:avLst/>
          </a:prstGeom>
        </p:spPr>
      </p:pic>
      <p:pic>
        <p:nvPicPr>
          <p:cNvPr id="6" name="Picture 5">
            <a:extLst>
              <a:ext uri="{FF2B5EF4-FFF2-40B4-BE49-F238E27FC236}">
                <a16:creationId xmlns:a16="http://schemas.microsoft.com/office/drawing/2014/main" xmlns="" id="{ED168AD3-3172-4A21-95AC-4ACA2396FC69}"/>
              </a:ext>
            </a:extLst>
          </p:cNvPr>
          <p:cNvPicPr>
            <a:picLocks noChangeAspect="1"/>
          </p:cNvPicPr>
          <p:nvPr/>
        </p:nvPicPr>
        <p:blipFill>
          <a:blip r:embed="rId4"/>
          <a:stretch>
            <a:fillRect/>
          </a:stretch>
        </p:blipFill>
        <p:spPr>
          <a:xfrm>
            <a:off x="7160417" y="4329714"/>
            <a:ext cx="3075590" cy="2300997"/>
          </a:xfrm>
          <a:prstGeom prst="rect">
            <a:avLst/>
          </a:prstGeom>
        </p:spPr>
      </p:pic>
    </p:spTree>
    <p:extLst>
      <p:ext uri="{BB962C8B-B14F-4D97-AF65-F5344CB8AC3E}">
        <p14:creationId xmlns:p14="http://schemas.microsoft.com/office/powerpoint/2010/main" val="189625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652482-DAA8-4A9D-BD22-6120DEC122A8}"/>
              </a:ext>
            </a:extLst>
          </p:cNvPr>
          <p:cNvSpPr>
            <a:spLocks noGrp="1"/>
          </p:cNvSpPr>
          <p:nvPr>
            <p:ph type="title"/>
          </p:nvPr>
        </p:nvSpPr>
        <p:spPr/>
        <p:txBody>
          <a:bodyPr>
            <a:normAutofit fontScale="90000"/>
          </a:bodyPr>
          <a:lstStyle/>
          <a:p>
            <a:pPr algn="ctr"/>
            <a:r>
              <a:rPr lang="en-US" dirty="0"/>
              <a:t/>
            </a:r>
            <a:br>
              <a:rPr lang="en-US" dirty="0"/>
            </a:br>
            <a:r>
              <a:rPr lang="en-US" dirty="0"/>
              <a:t>#4 Long Term Displacement</a:t>
            </a:r>
            <a:r>
              <a:rPr lang="en-US" b="1" dirty="0"/>
              <a:t/>
            </a:r>
            <a:br>
              <a:rPr lang="en-US" b="1" dirty="0"/>
            </a:br>
            <a:r>
              <a:rPr lang="en-US" dirty="0"/>
              <a:t/>
            </a:r>
            <a:br>
              <a:rPr lang="en-US" dirty="0"/>
            </a:br>
            <a:r>
              <a:rPr lang="en-US" dirty="0"/>
              <a:t/>
            </a:r>
            <a:br>
              <a:rPr lang="en-US" dirty="0"/>
            </a:br>
            <a:endParaRPr lang="en-US" dirty="0"/>
          </a:p>
        </p:txBody>
      </p:sp>
      <p:sp>
        <p:nvSpPr>
          <p:cNvPr id="3" name="Content Placeholder 2">
            <a:extLst>
              <a:ext uri="{FF2B5EF4-FFF2-40B4-BE49-F238E27FC236}">
                <a16:creationId xmlns:a16="http://schemas.microsoft.com/office/drawing/2014/main" xmlns="" id="{E61B576C-E999-4B56-AF94-49F0D965AFD5}"/>
              </a:ext>
            </a:extLst>
          </p:cNvPr>
          <p:cNvSpPr>
            <a:spLocks noGrp="1"/>
          </p:cNvSpPr>
          <p:nvPr>
            <p:ph sz="half" idx="1"/>
          </p:nvPr>
        </p:nvSpPr>
        <p:spPr/>
        <p:txBody>
          <a:bodyPr>
            <a:normAutofit/>
          </a:bodyPr>
          <a:lstStyle/>
          <a:p>
            <a:r>
              <a:rPr lang="en-US" u="sng" dirty="0"/>
              <a:t>Long term displacement</a:t>
            </a:r>
            <a:r>
              <a:rPr lang="en-US" dirty="0"/>
              <a:t>.  Cabin? Family? Campground? RV? Tent? Pick a spot and plan for it! </a:t>
            </a:r>
          </a:p>
          <a:p>
            <a:endParaRPr lang="en-US" sz="2000" dirty="0"/>
          </a:p>
          <a:p>
            <a:pPr marL="0" indent="0">
              <a:buNone/>
            </a:pPr>
            <a:endParaRPr lang="en-US" dirty="0"/>
          </a:p>
          <a:p>
            <a:endParaRPr lang="en-US" dirty="0"/>
          </a:p>
          <a:p>
            <a:endParaRPr lang="en-US" dirty="0"/>
          </a:p>
          <a:p>
            <a:pPr marL="0" indent="0">
              <a:buNone/>
            </a:pPr>
            <a:endParaRPr lang="en-US" sz="2000" dirty="0"/>
          </a:p>
          <a:p>
            <a:pPr marL="0" indent="0">
              <a:buNone/>
            </a:pPr>
            <a:endParaRPr lang="en-US" sz="2000" dirty="0"/>
          </a:p>
          <a:p>
            <a:endParaRPr lang="en-US" dirty="0"/>
          </a:p>
        </p:txBody>
      </p:sp>
      <p:pic>
        <p:nvPicPr>
          <p:cNvPr id="6" name="Content Placeholder 5">
            <a:extLst>
              <a:ext uri="{FF2B5EF4-FFF2-40B4-BE49-F238E27FC236}">
                <a16:creationId xmlns:a16="http://schemas.microsoft.com/office/drawing/2014/main" xmlns="" id="{61CD7F10-D859-4B7D-8C02-28E49A5C77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52625" y="3540919"/>
            <a:ext cx="4492812" cy="2951956"/>
          </a:xfrm>
        </p:spPr>
      </p:pic>
      <p:pic>
        <p:nvPicPr>
          <p:cNvPr id="8" name="Picture 7">
            <a:extLst>
              <a:ext uri="{FF2B5EF4-FFF2-40B4-BE49-F238E27FC236}">
                <a16:creationId xmlns:a16="http://schemas.microsoft.com/office/drawing/2014/main" xmlns="" id="{D46DBFCF-DC8A-4F1A-AE0F-DE205ADCB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114" y="2053347"/>
            <a:ext cx="4143572" cy="3160679"/>
          </a:xfrm>
          <a:prstGeom prst="rect">
            <a:avLst/>
          </a:prstGeom>
        </p:spPr>
      </p:pic>
    </p:spTree>
    <p:extLst>
      <p:ext uri="{BB962C8B-B14F-4D97-AF65-F5344CB8AC3E}">
        <p14:creationId xmlns:p14="http://schemas.microsoft.com/office/powerpoint/2010/main" val="105704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08A68-3776-46E6-A0E4-7EF5AB4AC43D}"/>
              </a:ext>
            </a:extLst>
          </p:cNvPr>
          <p:cNvSpPr>
            <a:spLocks noGrp="1"/>
          </p:cNvSpPr>
          <p:nvPr>
            <p:ph type="title"/>
          </p:nvPr>
        </p:nvSpPr>
        <p:spPr/>
        <p:txBody>
          <a:bodyPr/>
          <a:lstStyle/>
          <a:p>
            <a:pPr algn="ctr"/>
            <a:r>
              <a:rPr lang="en-US" dirty="0"/>
              <a:t>Pre-Packing for Long Term Displacement</a:t>
            </a:r>
          </a:p>
        </p:txBody>
      </p:sp>
      <p:sp>
        <p:nvSpPr>
          <p:cNvPr id="3" name="Content Placeholder 2">
            <a:extLst>
              <a:ext uri="{FF2B5EF4-FFF2-40B4-BE49-F238E27FC236}">
                <a16:creationId xmlns:a16="http://schemas.microsoft.com/office/drawing/2014/main" xmlns="" id="{49E86C07-C381-4012-B02D-C8B9CEF1DD48}"/>
              </a:ext>
            </a:extLst>
          </p:cNvPr>
          <p:cNvSpPr>
            <a:spLocks noGrp="1"/>
          </p:cNvSpPr>
          <p:nvPr>
            <p:ph sz="half" idx="1"/>
          </p:nvPr>
        </p:nvSpPr>
        <p:spPr/>
        <p:txBody>
          <a:bodyPr>
            <a:normAutofit/>
          </a:bodyPr>
          <a:lstStyle/>
          <a:p>
            <a:r>
              <a:rPr lang="en-US" dirty="0"/>
              <a:t>Prepack for </a:t>
            </a:r>
            <a:r>
              <a:rPr lang="en-US" b="1" dirty="0"/>
              <a:t>each person</a:t>
            </a:r>
          </a:p>
          <a:p>
            <a:r>
              <a:rPr lang="en-US" dirty="0" smtClean="0"/>
              <a:t>Have </a:t>
            </a:r>
            <a:r>
              <a:rPr lang="en-US" dirty="0"/>
              <a:t>bins, bags, boxes pre-purchased to load up supplies or items you are still </a:t>
            </a:r>
            <a:r>
              <a:rPr lang="en-US" dirty="0" smtClean="0"/>
              <a:t>using some of your supplies.  </a:t>
            </a:r>
          </a:p>
          <a:p>
            <a:r>
              <a:rPr lang="en-US" dirty="0" smtClean="0"/>
              <a:t>Pack higher sizes for children to grow into. </a:t>
            </a:r>
          </a:p>
          <a:p>
            <a:r>
              <a:rPr lang="en-US" dirty="0" smtClean="0"/>
              <a:t>Used clothing is just fine and will do the job. </a:t>
            </a:r>
            <a:endParaRPr lang="en-US" dirty="0"/>
          </a:p>
          <a:p>
            <a:pPr marL="0" indent="0">
              <a:buNone/>
            </a:pPr>
            <a:endParaRPr lang="en-US" dirty="0"/>
          </a:p>
        </p:txBody>
      </p:sp>
      <p:pic>
        <p:nvPicPr>
          <p:cNvPr id="8" name="Content Placeholder 7">
            <a:extLst>
              <a:ext uri="{FF2B5EF4-FFF2-40B4-BE49-F238E27FC236}">
                <a16:creationId xmlns:a16="http://schemas.microsoft.com/office/drawing/2014/main" xmlns="" id="{2A893553-D12F-4557-A872-937B7158366B}"/>
              </a:ext>
            </a:extLst>
          </p:cNvPr>
          <p:cNvPicPr>
            <a:picLocks noGrp="1" noChangeAspect="1"/>
          </p:cNvPicPr>
          <p:nvPr>
            <p:ph sz="half" idx="2"/>
          </p:nvPr>
        </p:nvPicPr>
        <p:blipFill>
          <a:blip r:embed="rId3"/>
          <a:stretch>
            <a:fillRect/>
          </a:stretch>
        </p:blipFill>
        <p:spPr>
          <a:xfrm>
            <a:off x="6324600" y="1896269"/>
            <a:ext cx="4876800" cy="4210050"/>
          </a:xfrm>
          <a:prstGeom prst="rect">
            <a:avLst/>
          </a:prstGeom>
        </p:spPr>
      </p:pic>
    </p:spTree>
    <p:extLst>
      <p:ext uri="{BB962C8B-B14F-4D97-AF65-F5344CB8AC3E}">
        <p14:creationId xmlns:p14="http://schemas.microsoft.com/office/powerpoint/2010/main" val="1282476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Each Person Should Have the Following</a:t>
            </a:r>
            <a:endParaRPr lang="en-US" dirty="0"/>
          </a:p>
        </p:txBody>
      </p:sp>
      <p:sp>
        <p:nvSpPr>
          <p:cNvPr id="3" name="Content Placeholder 2"/>
          <p:cNvSpPr>
            <a:spLocks noGrp="1"/>
          </p:cNvSpPr>
          <p:nvPr>
            <p:ph sz="half" idx="1"/>
          </p:nvPr>
        </p:nvSpPr>
        <p:spPr>
          <a:xfrm>
            <a:off x="2171700" y="1690688"/>
            <a:ext cx="8768443" cy="4486275"/>
          </a:xfrm>
        </p:spPr>
        <p:txBody>
          <a:bodyPr>
            <a:normAutofit fontScale="92500" lnSpcReduction="20000"/>
          </a:bodyPr>
          <a:lstStyle/>
          <a:p>
            <a:r>
              <a:rPr lang="en-US" dirty="0" smtClean="0"/>
              <a:t>Sleeping bag and pillow. 3 cases.</a:t>
            </a:r>
          </a:p>
          <a:p>
            <a:r>
              <a:rPr lang="en-US" dirty="0" smtClean="0"/>
              <a:t>Wool blanket and camp blanket. </a:t>
            </a:r>
          </a:p>
          <a:p>
            <a:r>
              <a:rPr lang="en-US" dirty="0" smtClean="0"/>
              <a:t>4 or more towels, several aprons.</a:t>
            </a:r>
          </a:p>
          <a:p>
            <a:r>
              <a:rPr lang="en-US" dirty="0" smtClean="0"/>
              <a:t>Flip flops for showers, 2 shoes for working, hiking shoes, mud shoes and deep winter shoes. A dozen socks. </a:t>
            </a:r>
          </a:p>
          <a:p>
            <a:r>
              <a:rPr lang="en-US" dirty="0" smtClean="0"/>
              <a:t>Hygiene supplies and hair supplies.  Don’t skimp.</a:t>
            </a:r>
          </a:p>
          <a:p>
            <a:r>
              <a:rPr lang="en-US" dirty="0" smtClean="0"/>
              <a:t>Jackets, hoodies, parka, beanies, gloves, scarves.</a:t>
            </a:r>
          </a:p>
          <a:p>
            <a:r>
              <a:rPr lang="en-US" dirty="0" smtClean="0"/>
              <a:t>Swimsuit for bathing.  Belt or suspenders for losing weight. </a:t>
            </a:r>
          </a:p>
          <a:p>
            <a:r>
              <a:rPr lang="en-US" dirty="0" smtClean="0"/>
              <a:t>Scriptures, journal, pens, art supplies.</a:t>
            </a:r>
          </a:p>
          <a:p>
            <a:r>
              <a:rPr lang="en-US" dirty="0" smtClean="0"/>
              <a:t>Hats, visors, sunglasses, goggles, Aloe </a:t>
            </a:r>
            <a:r>
              <a:rPr lang="en-US" dirty="0" err="1" smtClean="0"/>
              <a:t>vera</a:t>
            </a:r>
            <a:r>
              <a:rPr lang="en-US" dirty="0" smtClean="0"/>
              <a:t> gel and sunblock! </a:t>
            </a:r>
          </a:p>
          <a:p>
            <a:r>
              <a:rPr lang="en-US" dirty="0" smtClean="0"/>
              <a:t>Winter clothing and summer clothing. </a:t>
            </a:r>
          </a:p>
          <a:p>
            <a:endParaRPr lang="en-US" dirty="0"/>
          </a:p>
        </p:txBody>
      </p:sp>
    </p:spTree>
    <p:extLst>
      <p:ext uri="{BB962C8B-B14F-4D97-AF65-F5344CB8AC3E}">
        <p14:creationId xmlns:p14="http://schemas.microsoft.com/office/powerpoint/2010/main" val="1296233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3D03E2-377A-4CB4-98BE-C5A01380E985}"/>
              </a:ext>
            </a:extLst>
          </p:cNvPr>
          <p:cNvSpPr>
            <a:spLocks noGrp="1"/>
          </p:cNvSpPr>
          <p:nvPr>
            <p:ph type="title"/>
          </p:nvPr>
        </p:nvSpPr>
        <p:spPr/>
        <p:txBody>
          <a:bodyPr/>
          <a:lstStyle/>
          <a:p>
            <a:pPr algn="ctr"/>
            <a:r>
              <a:rPr lang="en-US" dirty="0"/>
              <a:t>Keeping Your Non-Food Supplies Organized </a:t>
            </a:r>
          </a:p>
        </p:txBody>
      </p:sp>
      <p:sp>
        <p:nvSpPr>
          <p:cNvPr id="3" name="Content Placeholder 2">
            <a:extLst>
              <a:ext uri="{FF2B5EF4-FFF2-40B4-BE49-F238E27FC236}">
                <a16:creationId xmlns:a16="http://schemas.microsoft.com/office/drawing/2014/main" xmlns="" id="{60C19C7E-2CDE-4017-9CAD-C0F7A0CE7F0D}"/>
              </a:ext>
            </a:extLst>
          </p:cNvPr>
          <p:cNvSpPr>
            <a:spLocks noGrp="1"/>
          </p:cNvSpPr>
          <p:nvPr>
            <p:ph sz="half" idx="1"/>
          </p:nvPr>
        </p:nvSpPr>
        <p:spPr/>
        <p:txBody>
          <a:bodyPr>
            <a:normAutofit lnSpcReduction="10000"/>
          </a:bodyPr>
          <a:lstStyle/>
          <a:p>
            <a:r>
              <a:rPr lang="en-US" dirty="0"/>
              <a:t>Make a list of things to pack last minute that you are still using at home.</a:t>
            </a:r>
          </a:p>
          <a:p>
            <a:r>
              <a:rPr lang="en-US" dirty="0"/>
              <a:t>Possibly store at alternative location like a cabin or in an RV.</a:t>
            </a:r>
          </a:p>
          <a:p>
            <a:r>
              <a:rPr lang="en-US" dirty="0"/>
              <a:t>Optional:  Use “banker boxes” to create a uniform storage system and alphabetize your supplies for bugging out.  Makes for quick loading.   $2/box Sam’s </a:t>
            </a:r>
            <a:r>
              <a:rPr lang="en-US" dirty="0" smtClean="0"/>
              <a:t>or Costco.</a:t>
            </a:r>
            <a:endParaRPr lang="en-US" dirty="0"/>
          </a:p>
          <a:p>
            <a:pPr marL="0" indent="0">
              <a:buNone/>
            </a:pPr>
            <a:endParaRPr lang="en-US" dirty="0"/>
          </a:p>
        </p:txBody>
      </p:sp>
      <p:pic>
        <p:nvPicPr>
          <p:cNvPr id="5" name="Content Placeholder 4">
            <a:extLst>
              <a:ext uri="{FF2B5EF4-FFF2-40B4-BE49-F238E27FC236}">
                <a16:creationId xmlns:a16="http://schemas.microsoft.com/office/drawing/2014/main" xmlns="" id="{ABCE2AB0-0DFE-4029-9716-30F204F5DC59}"/>
              </a:ext>
            </a:extLst>
          </p:cNvPr>
          <p:cNvPicPr>
            <a:picLocks noGrp="1" noChangeAspect="1"/>
          </p:cNvPicPr>
          <p:nvPr>
            <p:ph sz="half" idx="2"/>
          </p:nvPr>
        </p:nvPicPr>
        <p:blipFill>
          <a:blip r:embed="rId3"/>
          <a:stretch>
            <a:fillRect/>
          </a:stretch>
        </p:blipFill>
        <p:spPr>
          <a:xfrm>
            <a:off x="6175272" y="1825625"/>
            <a:ext cx="5175455" cy="4351338"/>
          </a:xfrm>
          <a:prstGeom prst="rect">
            <a:avLst/>
          </a:prstGeom>
        </p:spPr>
      </p:pic>
    </p:spTree>
    <p:extLst>
      <p:ext uri="{BB962C8B-B14F-4D97-AF65-F5344CB8AC3E}">
        <p14:creationId xmlns:p14="http://schemas.microsoft.com/office/powerpoint/2010/main" val="1608871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D878DF-35A7-4640-8B57-85C3EB8AE16D}"/>
              </a:ext>
            </a:extLst>
          </p:cNvPr>
          <p:cNvSpPr>
            <a:spLocks noGrp="1"/>
          </p:cNvSpPr>
          <p:nvPr>
            <p:ph type="title"/>
          </p:nvPr>
        </p:nvSpPr>
        <p:spPr/>
        <p:txBody>
          <a:bodyPr>
            <a:normAutofit fontScale="90000"/>
          </a:bodyPr>
          <a:lstStyle/>
          <a:p>
            <a:pPr algn="ctr"/>
            <a:r>
              <a:rPr lang="en-US" dirty="0"/>
              <a:t/>
            </a:r>
            <a:br>
              <a:rPr lang="en-US" dirty="0"/>
            </a:br>
            <a:r>
              <a:rPr lang="en-US" dirty="0"/>
              <a:t>#</a:t>
            </a:r>
            <a:r>
              <a:rPr lang="en-US" dirty="0" smtClean="0"/>
              <a:t>5  Quarantine </a:t>
            </a:r>
            <a:r>
              <a:rPr lang="en-US" dirty="0"/>
              <a:t>in Home</a:t>
            </a:r>
            <a:br>
              <a:rPr lang="en-US" dirty="0"/>
            </a:br>
            <a:endParaRPr lang="en-US" dirty="0"/>
          </a:p>
        </p:txBody>
      </p:sp>
      <p:sp>
        <p:nvSpPr>
          <p:cNvPr id="3" name="Content Placeholder 2">
            <a:extLst>
              <a:ext uri="{FF2B5EF4-FFF2-40B4-BE49-F238E27FC236}">
                <a16:creationId xmlns:a16="http://schemas.microsoft.com/office/drawing/2014/main" xmlns="" id="{C9ABAA68-012A-489C-B5D6-D01F4ED0E0D7}"/>
              </a:ext>
            </a:extLst>
          </p:cNvPr>
          <p:cNvSpPr>
            <a:spLocks noGrp="1"/>
          </p:cNvSpPr>
          <p:nvPr>
            <p:ph sz="half" idx="1"/>
          </p:nvPr>
        </p:nvSpPr>
        <p:spPr/>
        <p:txBody>
          <a:bodyPr>
            <a:normAutofit/>
          </a:bodyPr>
          <a:lstStyle/>
          <a:p>
            <a:endParaRPr lang="en-US" dirty="0"/>
          </a:p>
          <a:p>
            <a:r>
              <a:rPr lang="en-US" u="sng" dirty="0"/>
              <a:t>Quarantine in home</a:t>
            </a:r>
            <a:r>
              <a:rPr lang="en-US" dirty="0"/>
              <a:t>.  Masks? Gloves? Sheeting? Disposable dishes? Sanitizers? Old Clothes for burning? </a:t>
            </a:r>
          </a:p>
          <a:p>
            <a:endParaRPr lang="en-US" dirty="0"/>
          </a:p>
          <a:p>
            <a:r>
              <a:rPr lang="en-US" dirty="0"/>
              <a:t>Bottled water or water filter in case the water supply is compromised. </a:t>
            </a:r>
          </a:p>
          <a:p>
            <a:pPr marL="0" indent="0">
              <a:buNone/>
            </a:pPr>
            <a:endParaRPr lang="en-US" dirty="0"/>
          </a:p>
        </p:txBody>
      </p:sp>
      <p:pic>
        <p:nvPicPr>
          <p:cNvPr id="6" name="Content Placeholder 5">
            <a:extLst>
              <a:ext uri="{FF2B5EF4-FFF2-40B4-BE49-F238E27FC236}">
                <a16:creationId xmlns:a16="http://schemas.microsoft.com/office/drawing/2014/main" xmlns="" id="{0A96BB7D-B0BF-49CF-BF4E-0710C99A603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80796" y="2349500"/>
            <a:ext cx="5191038" cy="3454400"/>
          </a:xfrm>
        </p:spPr>
      </p:pic>
    </p:spTree>
    <p:extLst>
      <p:ext uri="{BB962C8B-B14F-4D97-AF65-F5344CB8AC3E}">
        <p14:creationId xmlns:p14="http://schemas.microsoft.com/office/powerpoint/2010/main" val="1687330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0B6003-C1AD-43A6-9A7D-7D38A02459B7}"/>
              </a:ext>
            </a:extLst>
          </p:cNvPr>
          <p:cNvSpPr>
            <a:spLocks noGrp="1"/>
          </p:cNvSpPr>
          <p:nvPr>
            <p:ph type="title"/>
          </p:nvPr>
        </p:nvSpPr>
        <p:spPr/>
        <p:txBody>
          <a:bodyPr/>
          <a:lstStyle/>
          <a:p>
            <a:pPr algn="ctr"/>
            <a:r>
              <a:rPr lang="en-US" dirty="0"/>
              <a:t> Make Quarantine Posters</a:t>
            </a:r>
          </a:p>
        </p:txBody>
      </p:sp>
      <p:sp>
        <p:nvSpPr>
          <p:cNvPr id="3" name="Content Placeholder 2">
            <a:extLst>
              <a:ext uri="{FF2B5EF4-FFF2-40B4-BE49-F238E27FC236}">
                <a16:creationId xmlns:a16="http://schemas.microsoft.com/office/drawing/2014/main" xmlns="" id="{B8F93AA2-8A99-41C3-AE1F-4B605F44F218}"/>
              </a:ext>
            </a:extLst>
          </p:cNvPr>
          <p:cNvSpPr>
            <a:spLocks noGrp="1"/>
          </p:cNvSpPr>
          <p:nvPr>
            <p:ph sz="half" idx="1"/>
          </p:nvPr>
        </p:nvSpPr>
        <p:spPr/>
        <p:txBody>
          <a:bodyPr/>
          <a:lstStyle/>
          <a:p>
            <a:r>
              <a:rPr lang="en-US" dirty="0"/>
              <a:t>Warn others you are not answering the door, give them a contact phone number. </a:t>
            </a:r>
          </a:p>
        </p:txBody>
      </p:sp>
      <p:pic>
        <p:nvPicPr>
          <p:cNvPr id="6" name="Content Placeholder 5">
            <a:extLst>
              <a:ext uri="{FF2B5EF4-FFF2-40B4-BE49-F238E27FC236}">
                <a16:creationId xmlns:a16="http://schemas.microsoft.com/office/drawing/2014/main" xmlns="" id="{53247C0E-FC84-44ED-A8D2-3C8D64DDC2B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11014" y="1825625"/>
            <a:ext cx="2981664" cy="3702720"/>
          </a:xfrm>
        </p:spPr>
      </p:pic>
      <p:sp>
        <p:nvSpPr>
          <p:cNvPr id="7" name="TextBox 6">
            <a:extLst>
              <a:ext uri="{FF2B5EF4-FFF2-40B4-BE49-F238E27FC236}">
                <a16:creationId xmlns:a16="http://schemas.microsoft.com/office/drawing/2014/main" xmlns="" id="{8AA990B0-4477-487D-8D36-4A4D798CD915}"/>
              </a:ext>
            </a:extLst>
          </p:cNvPr>
          <p:cNvSpPr txBox="1"/>
          <p:nvPr/>
        </p:nvSpPr>
        <p:spPr>
          <a:xfrm>
            <a:off x="7331978" y="5578571"/>
            <a:ext cx="2743200" cy="369332"/>
          </a:xfrm>
          <a:prstGeom prst="rect">
            <a:avLst/>
          </a:prstGeom>
          <a:noFill/>
        </p:spPr>
        <p:txBody>
          <a:bodyPr wrap="square" rtlCol="0">
            <a:spAutoFit/>
          </a:bodyPr>
          <a:lstStyle/>
          <a:p>
            <a:r>
              <a:rPr lang="en-US" dirty="0"/>
              <a:t>Please Call: 801.458.0000</a:t>
            </a:r>
          </a:p>
        </p:txBody>
      </p:sp>
    </p:spTree>
    <p:extLst>
      <p:ext uri="{BB962C8B-B14F-4D97-AF65-F5344CB8AC3E}">
        <p14:creationId xmlns:p14="http://schemas.microsoft.com/office/powerpoint/2010/main" val="4013376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992E9B-2D50-4141-8C63-A87776C36D0C}"/>
              </a:ext>
            </a:extLst>
          </p:cNvPr>
          <p:cNvSpPr>
            <a:spLocks noGrp="1"/>
          </p:cNvSpPr>
          <p:nvPr>
            <p:ph type="title"/>
          </p:nvPr>
        </p:nvSpPr>
        <p:spPr/>
        <p:txBody>
          <a:bodyPr>
            <a:normAutofit fontScale="90000"/>
          </a:bodyPr>
          <a:lstStyle/>
          <a:p>
            <a:pPr algn="ctr"/>
            <a:r>
              <a:rPr lang="en-US" dirty="0"/>
              <a:t/>
            </a:r>
            <a:br>
              <a:rPr lang="en-US" dirty="0"/>
            </a:br>
            <a:r>
              <a:rPr lang="en-US" dirty="0"/>
              <a:t>#6 </a:t>
            </a:r>
            <a:r>
              <a:rPr lang="en-US" b="1" dirty="0"/>
              <a:t>Evacuation</a:t>
            </a:r>
            <a:br>
              <a:rPr lang="en-US" b="1" dirty="0"/>
            </a:br>
            <a:r>
              <a:rPr lang="en-US" dirty="0"/>
              <a:t>10 minutes to Evacuation</a:t>
            </a:r>
            <a:br>
              <a:rPr lang="en-US" dirty="0"/>
            </a:br>
            <a:endParaRPr lang="en-US" dirty="0"/>
          </a:p>
        </p:txBody>
      </p:sp>
      <p:sp>
        <p:nvSpPr>
          <p:cNvPr id="3" name="Content Placeholder 2">
            <a:extLst>
              <a:ext uri="{FF2B5EF4-FFF2-40B4-BE49-F238E27FC236}">
                <a16:creationId xmlns:a16="http://schemas.microsoft.com/office/drawing/2014/main" xmlns="" id="{3E41379B-02BF-41EF-BF75-3FE353CB0805}"/>
              </a:ext>
            </a:extLst>
          </p:cNvPr>
          <p:cNvSpPr>
            <a:spLocks noGrp="1"/>
          </p:cNvSpPr>
          <p:nvPr>
            <p:ph sz="half" idx="1"/>
          </p:nvPr>
        </p:nvSpPr>
        <p:spPr/>
        <p:txBody>
          <a:bodyPr>
            <a:normAutofit fontScale="92500" lnSpcReduction="10000"/>
          </a:bodyPr>
          <a:lstStyle/>
          <a:p>
            <a:endParaRPr lang="en-US" u="sng" dirty="0"/>
          </a:p>
          <a:p>
            <a:r>
              <a:rPr lang="en-US" u="sng" dirty="0"/>
              <a:t>Evacuation!</a:t>
            </a:r>
            <a:r>
              <a:rPr lang="en-US" dirty="0"/>
              <a:t> 10 Minutes to Leave!  Skip the FEMA Camps by being prepared.</a:t>
            </a:r>
          </a:p>
          <a:p>
            <a:r>
              <a:rPr lang="en-US" dirty="0"/>
              <a:t>Grab and </a:t>
            </a:r>
            <a:r>
              <a:rPr lang="en-US" dirty="0" smtClean="0"/>
              <a:t>Go Bin!  </a:t>
            </a:r>
            <a:r>
              <a:rPr lang="en-US" dirty="0"/>
              <a:t>Store away from the home. Barn, porch, trunk, detached garage. </a:t>
            </a:r>
          </a:p>
          <a:p>
            <a:r>
              <a:rPr lang="en-US" dirty="0"/>
              <a:t>This is similar to the earthquake kit in Session 1 – Grab case of water, bin/backpacks, food bucket and Go</a:t>
            </a:r>
            <a:r>
              <a:rPr lang="en-US" dirty="0" smtClean="0"/>
              <a:t>! (Can use the EQ kit) </a:t>
            </a:r>
            <a:endParaRPr lang="en-US" dirty="0"/>
          </a:p>
          <a:p>
            <a:pPr marL="0" indent="0">
              <a:buNone/>
            </a:pPr>
            <a:endParaRPr lang="en-US" dirty="0"/>
          </a:p>
        </p:txBody>
      </p:sp>
      <p:pic>
        <p:nvPicPr>
          <p:cNvPr id="6" name="Content Placeholder 5">
            <a:extLst>
              <a:ext uri="{FF2B5EF4-FFF2-40B4-BE49-F238E27FC236}">
                <a16:creationId xmlns:a16="http://schemas.microsoft.com/office/drawing/2014/main" xmlns="" id="{719F3A20-7904-46EA-B369-2E446E6826E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23424" y="1690688"/>
            <a:ext cx="2974278" cy="2974278"/>
          </a:xfrm>
        </p:spPr>
      </p:pic>
      <p:pic>
        <p:nvPicPr>
          <p:cNvPr id="8" name="Picture 7">
            <a:extLst>
              <a:ext uri="{FF2B5EF4-FFF2-40B4-BE49-F238E27FC236}">
                <a16:creationId xmlns:a16="http://schemas.microsoft.com/office/drawing/2014/main" xmlns="" id="{1E61AC4A-867D-49B1-827F-3DEBB65D0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479" y="4202349"/>
            <a:ext cx="3499083" cy="2204902"/>
          </a:xfrm>
          <a:prstGeom prst="rect">
            <a:avLst/>
          </a:prstGeom>
        </p:spPr>
      </p:pic>
    </p:spTree>
    <p:extLst>
      <p:ext uri="{BB962C8B-B14F-4D97-AF65-F5344CB8AC3E}">
        <p14:creationId xmlns:p14="http://schemas.microsoft.com/office/powerpoint/2010/main" val="3289340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Introduction </a:t>
            </a:r>
            <a:r>
              <a:rPr lang="en-US" dirty="0"/>
              <a:t/>
            </a:r>
            <a:br>
              <a:rPr lang="en-US" dirty="0"/>
            </a:br>
            <a:r>
              <a:rPr lang="en-US" dirty="0"/>
              <a:t>Session  2</a:t>
            </a:r>
          </a:p>
        </p:txBody>
      </p:sp>
      <p:sp>
        <p:nvSpPr>
          <p:cNvPr id="3" name="Content Placeholder 2"/>
          <p:cNvSpPr>
            <a:spLocks noGrp="1"/>
          </p:cNvSpPr>
          <p:nvPr>
            <p:ph sz="half" idx="1"/>
          </p:nvPr>
        </p:nvSpPr>
        <p:spPr/>
        <p:txBody>
          <a:bodyPr>
            <a:normAutofit fontScale="70000" lnSpcReduction="20000"/>
          </a:bodyPr>
          <a:lstStyle/>
          <a:p>
            <a:r>
              <a:rPr lang="en-US" dirty="0"/>
              <a:t>Today you will hear </a:t>
            </a:r>
            <a:r>
              <a:rPr lang="en-US" b="1" dirty="0"/>
              <a:t>30 more of my favorite preparedness ideas </a:t>
            </a:r>
            <a:r>
              <a:rPr lang="en-US" dirty="0"/>
              <a:t>to inspire you to be prepared before a crisis happens. </a:t>
            </a:r>
          </a:p>
          <a:p>
            <a:pPr marL="0" indent="0">
              <a:buNone/>
            </a:pPr>
            <a:endParaRPr lang="en-US" dirty="0"/>
          </a:p>
          <a:p>
            <a:r>
              <a:rPr lang="en-US" dirty="0"/>
              <a:t>Again how to save time and money. </a:t>
            </a:r>
          </a:p>
          <a:p>
            <a:pPr marL="0" indent="0">
              <a:buNone/>
            </a:pPr>
            <a:endParaRPr lang="en-US" dirty="0"/>
          </a:p>
          <a:p>
            <a:r>
              <a:rPr lang="en-US" dirty="0"/>
              <a:t>Again how to get organized ahead of any crisis and get everyone around you involved. </a:t>
            </a:r>
          </a:p>
          <a:p>
            <a:endParaRPr lang="en-US" dirty="0"/>
          </a:p>
          <a:p>
            <a:pPr marL="0" indent="0">
              <a:buNone/>
            </a:pPr>
            <a:r>
              <a:rPr lang="en-US" dirty="0"/>
              <a:t>The next two 1 hour sessions will be:</a:t>
            </a:r>
          </a:p>
          <a:p>
            <a:r>
              <a:rPr lang="en-US" dirty="0"/>
              <a:t>Food/Water for Long Term Crisis (1 hour)</a:t>
            </a:r>
          </a:p>
          <a:p>
            <a:r>
              <a:rPr lang="en-US" dirty="0"/>
              <a:t>Shelter/Safety for Long Term Crisis (1 hour). </a:t>
            </a:r>
          </a:p>
          <a:p>
            <a:endParaRPr lang="en-US" dirty="0"/>
          </a:p>
          <a:p>
            <a:endParaRPr lang="en-US" dirty="0"/>
          </a:p>
        </p:txBody>
      </p:sp>
      <p:pic>
        <p:nvPicPr>
          <p:cNvPr id="6" name="Content Placeholder 5">
            <a:extLst>
              <a:ext uri="{FF2B5EF4-FFF2-40B4-BE49-F238E27FC236}">
                <a16:creationId xmlns:a16="http://schemas.microsoft.com/office/drawing/2014/main" xmlns="" id="{946DC34E-3E03-4B5B-84B7-FE731C13D9C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0646" y="2222500"/>
            <a:ext cx="5531340" cy="3136901"/>
          </a:xfrm>
        </p:spPr>
      </p:pic>
    </p:spTree>
    <p:extLst>
      <p:ext uri="{BB962C8B-B14F-4D97-AF65-F5344CB8AC3E}">
        <p14:creationId xmlns:p14="http://schemas.microsoft.com/office/powerpoint/2010/main" val="42365613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193136-B499-46A4-90F2-FA00C0924A8A}"/>
              </a:ext>
            </a:extLst>
          </p:cNvPr>
          <p:cNvSpPr>
            <a:spLocks noGrp="1"/>
          </p:cNvSpPr>
          <p:nvPr>
            <p:ph type="title"/>
          </p:nvPr>
        </p:nvSpPr>
        <p:spPr/>
        <p:txBody>
          <a:bodyPr>
            <a:normAutofit/>
          </a:bodyPr>
          <a:lstStyle/>
          <a:p>
            <a:pPr algn="ctr"/>
            <a:r>
              <a:rPr lang="en-US" u="sng" dirty="0"/>
              <a:t>Short Term </a:t>
            </a:r>
            <a:r>
              <a:rPr lang="en-US" dirty="0"/>
              <a:t>Supplies</a:t>
            </a:r>
            <a:br>
              <a:rPr lang="en-US" dirty="0"/>
            </a:br>
            <a:r>
              <a:rPr lang="en-US" dirty="0"/>
              <a:t>Items to Consider</a:t>
            </a:r>
          </a:p>
        </p:txBody>
      </p:sp>
      <p:sp>
        <p:nvSpPr>
          <p:cNvPr id="3" name="Content Placeholder 2">
            <a:extLst>
              <a:ext uri="{FF2B5EF4-FFF2-40B4-BE49-F238E27FC236}">
                <a16:creationId xmlns:a16="http://schemas.microsoft.com/office/drawing/2014/main" xmlns="" id="{E053EDB9-1615-4302-A73E-4AC86E954AEF}"/>
              </a:ext>
            </a:extLst>
          </p:cNvPr>
          <p:cNvSpPr>
            <a:spLocks noGrp="1"/>
          </p:cNvSpPr>
          <p:nvPr>
            <p:ph sz="half" idx="1"/>
          </p:nvPr>
        </p:nvSpPr>
        <p:spPr>
          <a:xfrm>
            <a:off x="838200" y="1825625"/>
            <a:ext cx="5334000" cy="4351338"/>
          </a:xfrm>
        </p:spPr>
        <p:txBody>
          <a:bodyPr>
            <a:normAutofit fontScale="92500" lnSpcReduction="20000"/>
          </a:bodyPr>
          <a:lstStyle/>
          <a:p>
            <a:r>
              <a:rPr lang="en-US" dirty="0"/>
              <a:t>A bin for each person: </a:t>
            </a:r>
          </a:p>
          <a:p>
            <a:pPr marL="0" indent="0">
              <a:buNone/>
            </a:pPr>
            <a:r>
              <a:rPr lang="en-US" dirty="0"/>
              <a:t> - change of clothes</a:t>
            </a:r>
          </a:p>
          <a:p>
            <a:pPr marL="0" indent="0">
              <a:buNone/>
            </a:pPr>
            <a:r>
              <a:rPr lang="en-US" dirty="0"/>
              <a:t> - pair of shoes </a:t>
            </a:r>
          </a:p>
          <a:p>
            <a:pPr marL="0" indent="0">
              <a:buNone/>
            </a:pPr>
            <a:r>
              <a:rPr lang="en-US" dirty="0"/>
              <a:t> - hoodie/coat/gloves</a:t>
            </a:r>
          </a:p>
          <a:p>
            <a:pPr marL="0" indent="0">
              <a:buNone/>
            </a:pPr>
            <a:r>
              <a:rPr lang="en-US" dirty="0"/>
              <a:t> - </a:t>
            </a:r>
            <a:r>
              <a:rPr lang="en-US" dirty="0" smtClean="0"/>
              <a:t>travel size hygiene </a:t>
            </a:r>
            <a:r>
              <a:rPr lang="en-US" dirty="0"/>
              <a:t>products</a:t>
            </a:r>
          </a:p>
          <a:p>
            <a:pPr marL="0" indent="0">
              <a:buNone/>
            </a:pPr>
            <a:r>
              <a:rPr lang="en-US" dirty="0"/>
              <a:t> - </a:t>
            </a:r>
            <a:r>
              <a:rPr lang="en-US" dirty="0" smtClean="0"/>
              <a:t>towels, </a:t>
            </a:r>
            <a:r>
              <a:rPr lang="en-US" dirty="0"/>
              <a:t>sleeping </a:t>
            </a:r>
            <a:r>
              <a:rPr lang="en-US" dirty="0" smtClean="0"/>
              <a:t>bag, pillow </a:t>
            </a:r>
            <a:endParaRPr lang="en-US" dirty="0"/>
          </a:p>
          <a:p>
            <a:pPr marL="0" indent="0">
              <a:buNone/>
            </a:pPr>
            <a:r>
              <a:rPr lang="en-US" dirty="0"/>
              <a:t> - bed: hammock/blow up mattress</a:t>
            </a:r>
          </a:p>
          <a:p>
            <a:pPr marL="0" indent="0">
              <a:buNone/>
            </a:pPr>
            <a:r>
              <a:rPr lang="en-US" dirty="0"/>
              <a:t> - food and disposable dishes</a:t>
            </a:r>
          </a:p>
          <a:p>
            <a:pPr marL="0" indent="0">
              <a:buNone/>
            </a:pPr>
            <a:r>
              <a:rPr lang="en-US" dirty="0"/>
              <a:t> - small first aid/lip </a:t>
            </a:r>
            <a:r>
              <a:rPr lang="en-US" dirty="0" smtClean="0"/>
              <a:t>balm and lotion</a:t>
            </a:r>
          </a:p>
          <a:p>
            <a:pPr marL="0" indent="0">
              <a:buNone/>
            </a:pPr>
            <a:r>
              <a:rPr lang="en-US" dirty="0" smtClean="0"/>
              <a:t> - family documents</a:t>
            </a:r>
            <a:endParaRPr lang="en-US" dirty="0"/>
          </a:p>
          <a:p>
            <a:pPr marL="0" indent="0">
              <a:buNone/>
            </a:pPr>
            <a:endParaRPr lang="en-US" dirty="0"/>
          </a:p>
        </p:txBody>
      </p:sp>
      <p:pic>
        <p:nvPicPr>
          <p:cNvPr id="5" name="Content Placeholder 4">
            <a:extLst>
              <a:ext uri="{FF2B5EF4-FFF2-40B4-BE49-F238E27FC236}">
                <a16:creationId xmlns:a16="http://schemas.microsoft.com/office/drawing/2014/main" xmlns="" id="{AD35F356-37B6-4392-BF49-3A7ED4923B89}"/>
              </a:ext>
            </a:extLst>
          </p:cNvPr>
          <p:cNvPicPr>
            <a:picLocks noGrp="1" noChangeAspect="1"/>
          </p:cNvPicPr>
          <p:nvPr>
            <p:ph sz="half" idx="2"/>
          </p:nvPr>
        </p:nvPicPr>
        <p:blipFill>
          <a:blip r:embed="rId3"/>
          <a:stretch>
            <a:fillRect/>
          </a:stretch>
        </p:blipFill>
        <p:spPr>
          <a:xfrm>
            <a:off x="6449880" y="1947221"/>
            <a:ext cx="5249731" cy="4329906"/>
          </a:xfrm>
          <a:prstGeom prst="rect">
            <a:avLst/>
          </a:prstGeom>
        </p:spPr>
      </p:pic>
    </p:spTree>
    <p:extLst>
      <p:ext uri="{BB962C8B-B14F-4D97-AF65-F5344CB8AC3E}">
        <p14:creationId xmlns:p14="http://schemas.microsoft.com/office/powerpoint/2010/main" val="544704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half" idx="1"/>
          </p:nvPr>
        </p:nvPicPr>
        <p:blipFill>
          <a:blip r:embed="rId3"/>
          <a:stretch>
            <a:fillRect/>
          </a:stretch>
        </p:blipFill>
        <p:spPr>
          <a:xfrm>
            <a:off x="987021" y="2171700"/>
            <a:ext cx="4411157" cy="3304954"/>
          </a:xfrm>
          <a:prstGeom prst="rect">
            <a:avLst/>
          </a:prstGeom>
        </p:spPr>
      </p:pic>
      <p:pic>
        <p:nvPicPr>
          <p:cNvPr id="6" name="Content Placeholder 5"/>
          <p:cNvPicPr>
            <a:picLocks noGrp="1" noChangeAspect="1"/>
          </p:cNvPicPr>
          <p:nvPr>
            <p:ph sz="half" idx="2"/>
          </p:nvPr>
        </p:nvPicPr>
        <p:blipFill>
          <a:blip r:embed="rId4"/>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531639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#7 Emergency Lanyard</a:t>
            </a:r>
            <a:endParaRPr lang="en-US"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24714" y="1887971"/>
            <a:ext cx="5427795" cy="4162532"/>
          </a:xfrm>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836105" y="365125"/>
            <a:ext cx="2780931" cy="6235553"/>
          </a:xfrm>
        </p:spPr>
      </p:pic>
    </p:spTree>
    <p:extLst>
      <p:ext uri="{BB962C8B-B14F-4D97-AF65-F5344CB8AC3E}">
        <p14:creationId xmlns:p14="http://schemas.microsoft.com/office/powerpoint/2010/main" val="1177172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753A5A-73C9-4DD9-BD4C-7856D97DA732}"/>
              </a:ext>
            </a:extLst>
          </p:cNvPr>
          <p:cNvSpPr>
            <a:spLocks noGrp="1"/>
          </p:cNvSpPr>
          <p:nvPr>
            <p:ph type="title"/>
          </p:nvPr>
        </p:nvSpPr>
        <p:spPr/>
        <p:txBody>
          <a:bodyPr/>
          <a:lstStyle/>
          <a:p>
            <a:pPr algn="ctr"/>
            <a:r>
              <a:rPr lang="en-US" dirty="0" smtClean="0"/>
              <a:t>Review of  </a:t>
            </a:r>
            <a:r>
              <a:rPr lang="en-US" dirty="0"/>
              <a:t>Emergency Documents</a:t>
            </a:r>
          </a:p>
        </p:txBody>
      </p:sp>
      <p:sp>
        <p:nvSpPr>
          <p:cNvPr id="3" name="Content Placeholder 2">
            <a:extLst>
              <a:ext uri="{FF2B5EF4-FFF2-40B4-BE49-F238E27FC236}">
                <a16:creationId xmlns:a16="http://schemas.microsoft.com/office/drawing/2014/main" xmlns="" id="{E0A3D528-EC22-4316-B7B5-623A3849887D}"/>
              </a:ext>
            </a:extLst>
          </p:cNvPr>
          <p:cNvSpPr>
            <a:spLocks noGrp="1"/>
          </p:cNvSpPr>
          <p:nvPr>
            <p:ph sz="half" idx="1"/>
          </p:nvPr>
        </p:nvSpPr>
        <p:spPr/>
        <p:txBody>
          <a:bodyPr/>
          <a:lstStyle/>
          <a:p>
            <a:r>
              <a:rPr lang="en-US" dirty="0"/>
              <a:t>72 hour bin PRE-PACKED - passports, cash, Extra keys to the house and cars, credit card.</a:t>
            </a:r>
          </a:p>
          <a:p>
            <a:endParaRPr lang="en-US" dirty="0"/>
          </a:p>
          <a:p>
            <a:endParaRPr lang="en-US" dirty="0"/>
          </a:p>
        </p:txBody>
      </p:sp>
      <p:pic>
        <p:nvPicPr>
          <p:cNvPr id="5" name="Content Placeholder 4">
            <a:extLst>
              <a:ext uri="{FF2B5EF4-FFF2-40B4-BE49-F238E27FC236}">
                <a16:creationId xmlns:a16="http://schemas.microsoft.com/office/drawing/2014/main" xmlns="" id="{7C82878F-F1F8-4050-9784-0231B65A2134}"/>
              </a:ext>
            </a:extLst>
          </p:cNvPr>
          <p:cNvPicPr>
            <a:picLocks noGrp="1" noChangeAspect="1"/>
          </p:cNvPicPr>
          <p:nvPr>
            <p:ph sz="half" idx="2"/>
          </p:nvPr>
        </p:nvPicPr>
        <p:blipFill>
          <a:blip r:embed="rId3"/>
          <a:stretch>
            <a:fillRect/>
          </a:stretch>
        </p:blipFill>
        <p:spPr>
          <a:xfrm>
            <a:off x="6732915" y="1825625"/>
            <a:ext cx="4453894" cy="4773297"/>
          </a:xfrm>
          <a:prstGeom prst="rect">
            <a:avLst/>
          </a:prstGeom>
        </p:spPr>
      </p:pic>
    </p:spTree>
    <p:extLst>
      <p:ext uri="{BB962C8B-B14F-4D97-AF65-F5344CB8AC3E}">
        <p14:creationId xmlns:p14="http://schemas.microsoft.com/office/powerpoint/2010/main" val="443405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EA7EC-AC06-4F6C-9772-45AF2B563A83}"/>
              </a:ext>
            </a:extLst>
          </p:cNvPr>
          <p:cNvSpPr>
            <a:spLocks noGrp="1"/>
          </p:cNvSpPr>
          <p:nvPr>
            <p:ph type="title"/>
          </p:nvPr>
        </p:nvSpPr>
        <p:spPr/>
        <p:txBody>
          <a:bodyPr/>
          <a:lstStyle/>
          <a:p>
            <a:pPr algn="ctr"/>
            <a:r>
              <a:rPr lang="en-US" dirty="0"/>
              <a:t>#9 Prepare for Possible Nuclear Fall Out </a:t>
            </a:r>
          </a:p>
        </p:txBody>
      </p:sp>
      <p:sp>
        <p:nvSpPr>
          <p:cNvPr id="3" name="Content Placeholder 2">
            <a:extLst>
              <a:ext uri="{FF2B5EF4-FFF2-40B4-BE49-F238E27FC236}">
                <a16:creationId xmlns:a16="http://schemas.microsoft.com/office/drawing/2014/main" xmlns="" id="{912ED3CE-E4F9-4977-BD06-BA74E849876D}"/>
              </a:ext>
            </a:extLst>
          </p:cNvPr>
          <p:cNvSpPr>
            <a:spLocks noGrp="1"/>
          </p:cNvSpPr>
          <p:nvPr>
            <p:ph sz="half" idx="1"/>
          </p:nvPr>
        </p:nvSpPr>
        <p:spPr/>
        <p:txBody>
          <a:bodyPr>
            <a:normAutofit lnSpcReduction="10000"/>
          </a:bodyPr>
          <a:lstStyle/>
          <a:p>
            <a:r>
              <a:rPr lang="en-US" sz="2000" dirty="0"/>
              <a:t>If at home, head to the lowest floor (basement), seal off doors and windows.  Bring 72 hr. evacuation bin in with you.</a:t>
            </a:r>
          </a:p>
          <a:p>
            <a:pPr marL="0" indent="0">
              <a:buNone/>
            </a:pPr>
            <a:r>
              <a:rPr lang="en-US" sz="2000" dirty="0"/>
              <a:t> </a:t>
            </a:r>
          </a:p>
          <a:p>
            <a:r>
              <a:rPr lang="en-US" sz="2000" dirty="0"/>
              <a:t>If in the car, avoid watching a blast, roll up the windows, head straight home before the roads become clogged.</a:t>
            </a:r>
          </a:p>
          <a:p>
            <a:endParaRPr lang="en-US" sz="2000" dirty="0"/>
          </a:p>
          <a:p>
            <a:r>
              <a:rPr lang="en-US" sz="2000" dirty="0"/>
              <a:t>If outside, cover your body head-to-toe and burn anything you are wearing when you get home.  Wash your hair.</a:t>
            </a:r>
          </a:p>
          <a:p>
            <a:endParaRPr lang="en-US" sz="2000" dirty="0"/>
          </a:p>
          <a:p>
            <a:r>
              <a:rPr lang="en-US" sz="2000" dirty="0"/>
              <a:t>Store potassium-iodine tablets or kelp capsules. </a:t>
            </a:r>
          </a:p>
        </p:txBody>
      </p:sp>
      <p:pic>
        <p:nvPicPr>
          <p:cNvPr id="5" name="Online Media 4" title="Tips On How To Survive A Nuclear Blast">
            <a:hlinkClick r:id="" action="ppaction://media"/>
            <a:extLst>
              <a:ext uri="{FF2B5EF4-FFF2-40B4-BE49-F238E27FC236}">
                <a16:creationId xmlns:a16="http://schemas.microsoft.com/office/drawing/2014/main" xmlns="" id="{EB44E5B3-CA03-4F99-867B-279155037099}"/>
              </a:ext>
            </a:extLst>
          </p:cNvPr>
          <p:cNvPicPr>
            <a:picLocks noGrp="1" noRot="1" noChangeAspect="1"/>
          </p:cNvPicPr>
          <p:nvPr>
            <p:ph sz="half" idx="2"/>
            <a:videoFile r:link="rId1"/>
          </p:nvPr>
        </p:nvPicPr>
        <p:blipFill>
          <a:blip r:embed="rId4"/>
          <a:stretch>
            <a:fillRect/>
          </a:stretch>
        </p:blipFill>
        <p:spPr>
          <a:xfrm>
            <a:off x="6172200" y="1825625"/>
            <a:ext cx="5181600" cy="2914650"/>
          </a:xfrm>
          <a:prstGeom prst="rect">
            <a:avLst/>
          </a:prstGeom>
        </p:spPr>
      </p:pic>
    </p:spTree>
    <p:extLst>
      <p:ext uri="{BB962C8B-B14F-4D97-AF65-F5344CB8AC3E}">
        <p14:creationId xmlns:p14="http://schemas.microsoft.com/office/powerpoint/2010/main" val="130386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Geiger / Radiation Counter</a:t>
            </a:r>
            <a:endParaRPr lang="en-US" dirty="0"/>
          </a:p>
        </p:txBody>
      </p:sp>
      <p:pic>
        <p:nvPicPr>
          <p:cNvPr id="5" name="Content Placeholder 4"/>
          <p:cNvPicPr>
            <a:picLocks noGrp="1" noChangeAspect="1"/>
          </p:cNvPicPr>
          <p:nvPr>
            <p:ph sz="half" idx="1"/>
          </p:nvPr>
        </p:nvPicPr>
        <p:blipFill>
          <a:blip r:embed="rId3"/>
          <a:stretch>
            <a:fillRect/>
          </a:stretch>
        </p:blipFill>
        <p:spPr>
          <a:xfrm>
            <a:off x="1996504" y="2579193"/>
            <a:ext cx="7645886" cy="2491569"/>
          </a:xfrm>
          <a:prstGeom prst="rect">
            <a:avLst/>
          </a:prstGeom>
        </p:spPr>
      </p:pic>
    </p:spTree>
    <p:extLst>
      <p:ext uri="{BB962C8B-B14F-4D97-AF65-F5344CB8AC3E}">
        <p14:creationId xmlns:p14="http://schemas.microsoft.com/office/powerpoint/2010/main" val="96903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 Card (</a:t>
            </a:r>
            <a:r>
              <a:rPr lang="en-US" dirty="0" err="1" smtClean="0"/>
              <a:t>Ebay</a:t>
            </a:r>
            <a:r>
              <a:rPr lang="en-US" dirty="0" smtClean="0"/>
              <a:t>) $19.95</a:t>
            </a:r>
            <a:endParaRPr lang="en-US" dirty="0"/>
          </a:p>
        </p:txBody>
      </p:sp>
      <p:pic>
        <p:nvPicPr>
          <p:cNvPr id="5" name="Content Placeholder 4"/>
          <p:cNvPicPr>
            <a:picLocks noGrp="1" noChangeAspect="1"/>
          </p:cNvPicPr>
          <p:nvPr>
            <p:ph sz="half" idx="1"/>
          </p:nvPr>
        </p:nvPicPr>
        <p:blipFill>
          <a:blip r:embed="rId3"/>
          <a:stretch>
            <a:fillRect/>
          </a:stretch>
        </p:blipFill>
        <p:spPr>
          <a:xfrm>
            <a:off x="4059382" y="1690688"/>
            <a:ext cx="5181600" cy="2206765"/>
          </a:xfrm>
          <a:prstGeom prst="rect">
            <a:avLst/>
          </a:prstGeom>
        </p:spPr>
      </p:pic>
      <p:pic>
        <p:nvPicPr>
          <p:cNvPr id="6" name="Content Placeholder 5"/>
          <p:cNvPicPr>
            <a:picLocks noGrp="1" noChangeAspect="1"/>
          </p:cNvPicPr>
          <p:nvPr>
            <p:ph sz="half" idx="2"/>
          </p:nvPr>
        </p:nvPicPr>
        <p:blipFill>
          <a:blip r:embed="rId4"/>
          <a:stretch>
            <a:fillRect/>
          </a:stretch>
        </p:blipFill>
        <p:spPr>
          <a:xfrm>
            <a:off x="685799" y="3897454"/>
            <a:ext cx="9534251" cy="2644358"/>
          </a:xfrm>
          <a:prstGeom prst="rect">
            <a:avLst/>
          </a:prstGeom>
        </p:spPr>
      </p:pic>
    </p:spTree>
    <p:extLst>
      <p:ext uri="{BB962C8B-B14F-4D97-AF65-F5344CB8AC3E}">
        <p14:creationId xmlns:p14="http://schemas.microsoft.com/office/powerpoint/2010/main" val="3527955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34041F-94C0-406F-B9AE-B5E7A44CFA00}"/>
              </a:ext>
            </a:extLst>
          </p:cNvPr>
          <p:cNvSpPr>
            <a:spLocks noGrp="1"/>
          </p:cNvSpPr>
          <p:nvPr>
            <p:ph type="title"/>
          </p:nvPr>
        </p:nvSpPr>
        <p:spPr/>
        <p:txBody>
          <a:bodyPr/>
          <a:lstStyle/>
          <a:p>
            <a:pPr algn="ctr"/>
            <a:r>
              <a:rPr lang="en-US" dirty="0"/>
              <a:t>#10 Have Alternative Cooking Sources</a:t>
            </a:r>
          </a:p>
        </p:txBody>
      </p:sp>
      <p:sp>
        <p:nvSpPr>
          <p:cNvPr id="3" name="Content Placeholder 2">
            <a:extLst>
              <a:ext uri="{FF2B5EF4-FFF2-40B4-BE49-F238E27FC236}">
                <a16:creationId xmlns:a16="http://schemas.microsoft.com/office/drawing/2014/main" xmlns="" id="{B9010925-FC0D-4C95-ACFC-3D7960D7B56C}"/>
              </a:ext>
            </a:extLst>
          </p:cNvPr>
          <p:cNvSpPr>
            <a:spLocks noGrp="1"/>
          </p:cNvSpPr>
          <p:nvPr>
            <p:ph sz="half" idx="1"/>
          </p:nvPr>
        </p:nvSpPr>
        <p:spPr/>
        <p:txBody>
          <a:bodyPr/>
          <a:lstStyle/>
          <a:p>
            <a:r>
              <a:rPr lang="en-US" dirty="0"/>
              <a:t>Indoors: Butane and Butane Stove, cheap, easy, safe or Kerosene.  </a:t>
            </a:r>
          </a:p>
          <a:p>
            <a:endParaRPr lang="en-US" dirty="0"/>
          </a:p>
          <a:p>
            <a:r>
              <a:rPr lang="en-US" dirty="0"/>
              <a:t>Outdoors: BBQ, firepit, volcano stove, solar oven, tent stove, propane stove,  wood, thermal (thermos) cooking, charcoal, or coal, Dutch oven, etc. </a:t>
            </a:r>
          </a:p>
          <a:p>
            <a:endParaRPr lang="en-US" dirty="0"/>
          </a:p>
          <a:p>
            <a:endParaRPr lang="en-US" dirty="0"/>
          </a:p>
        </p:txBody>
      </p:sp>
      <p:pic>
        <p:nvPicPr>
          <p:cNvPr id="14" name="Picture 13">
            <a:extLst>
              <a:ext uri="{FF2B5EF4-FFF2-40B4-BE49-F238E27FC236}">
                <a16:creationId xmlns:a16="http://schemas.microsoft.com/office/drawing/2014/main" xmlns="" id="{5A9F1B36-A77D-4E2D-A8CA-05F2DDD44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933" y="1995055"/>
            <a:ext cx="3284703" cy="1673734"/>
          </a:xfrm>
          <a:prstGeom prst="rect">
            <a:avLst/>
          </a:prstGeom>
        </p:spPr>
      </p:pic>
      <p:pic>
        <p:nvPicPr>
          <p:cNvPr id="16" name="Picture 15">
            <a:extLst>
              <a:ext uri="{FF2B5EF4-FFF2-40B4-BE49-F238E27FC236}">
                <a16:creationId xmlns:a16="http://schemas.microsoft.com/office/drawing/2014/main" xmlns="" id="{F59ABE7B-5BD2-4FFD-A2B7-FC3657964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72" y="3668789"/>
            <a:ext cx="2498828" cy="2498828"/>
          </a:xfrm>
          <a:prstGeom prst="rect">
            <a:avLst/>
          </a:prstGeom>
        </p:spPr>
      </p:pic>
    </p:spTree>
    <p:extLst>
      <p:ext uri="{BB962C8B-B14F-4D97-AF65-F5344CB8AC3E}">
        <p14:creationId xmlns:p14="http://schemas.microsoft.com/office/powerpoint/2010/main" val="4017779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Outdoor Cooking</a:t>
            </a:r>
            <a:endParaRPr lang="en-US" dirty="0"/>
          </a:p>
        </p:txBody>
      </p:sp>
      <p:pic>
        <p:nvPicPr>
          <p:cNvPr id="5" name="Content Placeholder 4"/>
          <p:cNvPicPr>
            <a:picLocks noGrp="1" noChangeAspect="1"/>
          </p:cNvPicPr>
          <p:nvPr>
            <p:ph sz="half" idx="1"/>
          </p:nvPr>
        </p:nvPicPr>
        <p:blipFill>
          <a:blip r:embed="rId3"/>
          <a:stretch>
            <a:fillRect/>
          </a:stretch>
        </p:blipFill>
        <p:spPr>
          <a:xfrm>
            <a:off x="2514601" y="1949699"/>
            <a:ext cx="3047222" cy="4103190"/>
          </a:xfrm>
          <a:prstGeom prst="rect">
            <a:avLst/>
          </a:prstGeom>
        </p:spPr>
      </p:pic>
      <p:pic>
        <p:nvPicPr>
          <p:cNvPr id="6" name="Content Placeholder 5"/>
          <p:cNvPicPr>
            <a:picLocks noGrp="1" noChangeAspect="1"/>
          </p:cNvPicPr>
          <p:nvPr>
            <p:ph sz="half" idx="2"/>
          </p:nvPr>
        </p:nvPicPr>
        <p:blipFill>
          <a:blip r:embed="rId4"/>
          <a:stretch>
            <a:fillRect/>
          </a:stretch>
        </p:blipFill>
        <p:spPr>
          <a:xfrm>
            <a:off x="6096000" y="2643321"/>
            <a:ext cx="4274494" cy="3409568"/>
          </a:xfrm>
          <a:prstGeom prst="rect">
            <a:avLst/>
          </a:prstGeom>
        </p:spPr>
      </p:pic>
    </p:spTree>
    <p:extLst>
      <p:ext uri="{BB962C8B-B14F-4D97-AF65-F5344CB8AC3E}">
        <p14:creationId xmlns:p14="http://schemas.microsoft.com/office/powerpoint/2010/main" val="2557659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More Outdoor Cooking Options </a:t>
            </a:r>
            <a:endParaRPr lang="en-US" dirty="0"/>
          </a:p>
        </p:txBody>
      </p:sp>
      <p:pic>
        <p:nvPicPr>
          <p:cNvPr id="5" name="Content Placeholder 4"/>
          <p:cNvPicPr>
            <a:picLocks noGrp="1" noChangeAspect="1"/>
          </p:cNvPicPr>
          <p:nvPr>
            <p:ph sz="half" idx="1"/>
          </p:nvPr>
        </p:nvPicPr>
        <p:blipFill>
          <a:blip r:embed="rId3"/>
          <a:stretch>
            <a:fillRect/>
          </a:stretch>
        </p:blipFill>
        <p:spPr>
          <a:xfrm>
            <a:off x="1330036" y="2439806"/>
            <a:ext cx="4222043" cy="3737157"/>
          </a:xfrm>
          <a:prstGeom prst="rect">
            <a:avLst/>
          </a:prstGeom>
        </p:spPr>
      </p:pic>
      <p:pic>
        <p:nvPicPr>
          <p:cNvPr id="6" name="Content Placeholder 5"/>
          <p:cNvPicPr>
            <a:picLocks noGrp="1" noChangeAspect="1"/>
          </p:cNvPicPr>
          <p:nvPr>
            <p:ph sz="half" idx="2"/>
          </p:nvPr>
        </p:nvPicPr>
        <p:blipFill>
          <a:blip r:embed="rId4"/>
          <a:stretch>
            <a:fillRect/>
          </a:stretch>
        </p:blipFill>
        <p:spPr>
          <a:xfrm>
            <a:off x="6079510" y="2845250"/>
            <a:ext cx="5620654" cy="3118436"/>
          </a:xfrm>
          <a:prstGeom prst="rect">
            <a:avLst/>
          </a:prstGeom>
        </p:spPr>
      </p:pic>
    </p:spTree>
    <p:extLst>
      <p:ext uri="{BB962C8B-B14F-4D97-AF65-F5344CB8AC3E}">
        <p14:creationId xmlns:p14="http://schemas.microsoft.com/office/powerpoint/2010/main" val="3350937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4225"/>
            <a:ext cx="10515600" cy="1325563"/>
          </a:xfrm>
        </p:spPr>
        <p:txBody>
          <a:bodyPr>
            <a:normAutofit/>
          </a:bodyPr>
          <a:lstStyle/>
          <a:p>
            <a:pPr algn="ctr"/>
            <a:r>
              <a:rPr lang="en-US" sz="4000" b="1" dirty="0"/>
              <a:t>Remember Preparedness is the key!</a:t>
            </a:r>
            <a:r>
              <a:rPr lang="en-US" sz="2400" i="1" dirty="0"/>
              <a:t/>
            </a:r>
            <a:br>
              <a:rPr lang="en-US" sz="2400" i="1" dirty="0"/>
            </a:br>
            <a:r>
              <a:rPr lang="en-US" sz="2400" i="1" dirty="0"/>
              <a:t/>
            </a:r>
            <a:br>
              <a:rPr lang="en-US" sz="2400" i="1" dirty="0"/>
            </a:br>
            <a:endParaRPr lang="en-US" sz="2400" i="1" dirty="0"/>
          </a:p>
        </p:txBody>
      </p:sp>
      <p:sp>
        <p:nvSpPr>
          <p:cNvPr id="3" name="TextBox 2">
            <a:extLst>
              <a:ext uri="{FF2B5EF4-FFF2-40B4-BE49-F238E27FC236}">
                <a16:creationId xmlns:a16="http://schemas.microsoft.com/office/drawing/2014/main" xmlns="" id="{1FEBAFD0-3988-4E50-9A5C-7D0FECDFF800}"/>
              </a:ext>
            </a:extLst>
          </p:cNvPr>
          <p:cNvSpPr txBox="1"/>
          <p:nvPr/>
        </p:nvSpPr>
        <p:spPr>
          <a:xfrm>
            <a:off x="2463797" y="1936859"/>
            <a:ext cx="7518399" cy="1569660"/>
          </a:xfrm>
          <a:prstGeom prst="rect">
            <a:avLst/>
          </a:prstGeom>
          <a:noFill/>
        </p:spPr>
        <p:txBody>
          <a:bodyPr wrap="square" rtlCol="0">
            <a:spAutoFit/>
          </a:bodyPr>
          <a:lstStyle/>
          <a:p>
            <a:r>
              <a:rPr lang="en-US" sz="2400" dirty="0">
                <a:latin typeface="Hobo Std" panose="020B0803040709020204" pitchFamily="34" charset="0"/>
              </a:rPr>
              <a:t>The chaos doesn’t end, you just become the calm….</a:t>
            </a:r>
          </a:p>
          <a:p>
            <a:endParaRPr lang="en-US" dirty="0"/>
          </a:p>
          <a:p>
            <a:endParaRPr lang="en-US" dirty="0"/>
          </a:p>
          <a:p>
            <a:endParaRPr lang="en-US" dirty="0"/>
          </a:p>
          <a:p>
            <a:endParaRPr lang="en-US" dirty="0"/>
          </a:p>
        </p:txBody>
      </p:sp>
      <p:pic>
        <p:nvPicPr>
          <p:cNvPr id="10" name="Picture 9">
            <a:extLst>
              <a:ext uri="{FF2B5EF4-FFF2-40B4-BE49-F238E27FC236}">
                <a16:creationId xmlns:a16="http://schemas.microsoft.com/office/drawing/2014/main" xmlns="" id="{2BADF297-5DD1-4DB9-AAE7-FB50308F3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908" y="2480389"/>
            <a:ext cx="3686175" cy="4019550"/>
          </a:xfrm>
          <a:prstGeom prst="rect">
            <a:avLst/>
          </a:prstGeom>
        </p:spPr>
      </p:pic>
    </p:spTree>
    <p:extLst>
      <p:ext uri="{BB962C8B-B14F-4D97-AF65-F5344CB8AC3E}">
        <p14:creationId xmlns:p14="http://schemas.microsoft.com/office/powerpoint/2010/main" val="2193543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89DE4A-6847-45BC-B58C-03AB924F8DCB}"/>
              </a:ext>
            </a:extLst>
          </p:cNvPr>
          <p:cNvSpPr>
            <a:spLocks noGrp="1"/>
          </p:cNvSpPr>
          <p:nvPr>
            <p:ph type="title"/>
          </p:nvPr>
        </p:nvSpPr>
        <p:spPr/>
        <p:txBody>
          <a:bodyPr/>
          <a:lstStyle/>
          <a:p>
            <a:pPr algn="ctr"/>
            <a:r>
              <a:rPr lang="en-US" dirty="0"/>
              <a:t>#11 Quick 2 Hour Camp Set-Up Bin</a:t>
            </a:r>
          </a:p>
        </p:txBody>
      </p:sp>
      <p:sp>
        <p:nvSpPr>
          <p:cNvPr id="3" name="Content Placeholder 2">
            <a:extLst>
              <a:ext uri="{FF2B5EF4-FFF2-40B4-BE49-F238E27FC236}">
                <a16:creationId xmlns:a16="http://schemas.microsoft.com/office/drawing/2014/main" xmlns="" id="{6FFF0B6C-2BB6-4066-8FA9-79681D43EC55}"/>
              </a:ext>
            </a:extLst>
          </p:cNvPr>
          <p:cNvSpPr>
            <a:spLocks noGrp="1"/>
          </p:cNvSpPr>
          <p:nvPr>
            <p:ph sz="half" idx="1"/>
          </p:nvPr>
        </p:nvSpPr>
        <p:spPr>
          <a:xfrm>
            <a:off x="823169" y="1579104"/>
            <a:ext cx="5181600" cy="5062996"/>
          </a:xfrm>
        </p:spPr>
        <p:txBody>
          <a:bodyPr>
            <a:normAutofit/>
          </a:bodyPr>
          <a:lstStyle/>
          <a:p>
            <a:r>
              <a:rPr lang="en-US" dirty="0"/>
              <a:t>For an easier transition to setting up camp, put the  “needed first” items in a bin. </a:t>
            </a:r>
          </a:p>
          <a:p>
            <a:r>
              <a:rPr lang="en-US" dirty="0"/>
              <a:t>Tent Stakes and tools </a:t>
            </a:r>
          </a:p>
          <a:p>
            <a:r>
              <a:rPr lang="en-US" dirty="0"/>
              <a:t>Just add-water-only foods</a:t>
            </a:r>
          </a:p>
          <a:p>
            <a:r>
              <a:rPr lang="en-US" dirty="0"/>
              <a:t>Firestarter, matches, wood</a:t>
            </a:r>
          </a:p>
          <a:p>
            <a:r>
              <a:rPr lang="en-US" dirty="0"/>
              <a:t>Lanterns</a:t>
            </a:r>
          </a:p>
          <a:p>
            <a:r>
              <a:rPr lang="en-US" dirty="0"/>
              <a:t>Duct Tape, assorted tape </a:t>
            </a:r>
          </a:p>
          <a:p>
            <a:r>
              <a:rPr lang="en-US" dirty="0"/>
              <a:t>Batteries </a:t>
            </a:r>
          </a:p>
          <a:p>
            <a:r>
              <a:rPr lang="en-US" dirty="0"/>
              <a:t>Trash Bags</a:t>
            </a:r>
          </a:p>
          <a:p>
            <a:endParaRPr lang="en-US" dirty="0"/>
          </a:p>
        </p:txBody>
      </p:sp>
      <p:pic>
        <p:nvPicPr>
          <p:cNvPr id="6" name="Content Placeholder 5">
            <a:extLst>
              <a:ext uri="{FF2B5EF4-FFF2-40B4-BE49-F238E27FC236}">
                <a16:creationId xmlns:a16="http://schemas.microsoft.com/office/drawing/2014/main" xmlns="" id="{E2FBF126-6B78-4B44-AFB8-E5B75B7BABA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91143" y="1579104"/>
            <a:ext cx="2143125" cy="2143125"/>
          </a:xfrm>
        </p:spPr>
      </p:pic>
      <p:pic>
        <p:nvPicPr>
          <p:cNvPr id="8" name="Picture 7">
            <a:extLst>
              <a:ext uri="{FF2B5EF4-FFF2-40B4-BE49-F238E27FC236}">
                <a16:creationId xmlns:a16="http://schemas.microsoft.com/office/drawing/2014/main" xmlns="" id="{8499DF73-5CA6-4266-BFB3-FB1D35899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870" y="1825625"/>
            <a:ext cx="2143125" cy="2143125"/>
          </a:xfrm>
          <a:prstGeom prst="rect">
            <a:avLst/>
          </a:prstGeom>
        </p:spPr>
      </p:pic>
      <p:pic>
        <p:nvPicPr>
          <p:cNvPr id="10" name="Picture 9">
            <a:extLst>
              <a:ext uri="{FF2B5EF4-FFF2-40B4-BE49-F238E27FC236}">
                <a16:creationId xmlns:a16="http://schemas.microsoft.com/office/drawing/2014/main" xmlns="" id="{03FBF4D4-B884-41E4-B863-579A79099C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7667" y="3857166"/>
            <a:ext cx="2619375" cy="1743075"/>
          </a:xfrm>
          <a:prstGeom prst="rect">
            <a:avLst/>
          </a:prstGeom>
        </p:spPr>
      </p:pic>
      <p:pic>
        <p:nvPicPr>
          <p:cNvPr id="12" name="Picture 11">
            <a:extLst>
              <a:ext uri="{FF2B5EF4-FFF2-40B4-BE49-F238E27FC236}">
                <a16:creationId xmlns:a16="http://schemas.microsoft.com/office/drawing/2014/main" xmlns="" id="{287AD112-1C48-4FED-808C-70ACA757D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5986" y="4001294"/>
            <a:ext cx="2143125" cy="2143125"/>
          </a:xfrm>
          <a:prstGeom prst="rect">
            <a:avLst/>
          </a:prstGeom>
        </p:spPr>
      </p:pic>
    </p:spTree>
    <p:extLst>
      <p:ext uri="{BB962C8B-B14F-4D97-AF65-F5344CB8AC3E}">
        <p14:creationId xmlns:p14="http://schemas.microsoft.com/office/powerpoint/2010/main" val="2012600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E2AB24-4A93-4887-BB6B-E120D60BD928}"/>
              </a:ext>
            </a:extLst>
          </p:cNvPr>
          <p:cNvSpPr>
            <a:spLocks noGrp="1"/>
          </p:cNvSpPr>
          <p:nvPr>
            <p:ph type="title"/>
          </p:nvPr>
        </p:nvSpPr>
        <p:spPr/>
        <p:txBody>
          <a:bodyPr/>
          <a:lstStyle/>
          <a:p>
            <a:pPr algn="ctr"/>
            <a:r>
              <a:rPr lang="en-US" dirty="0"/>
              <a:t>#12 The </a:t>
            </a:r>
            <a:r>
              <a:rPr lang="en-US" dirty="0" smtClean="0"/>
              <a:t>Camp Kitchen </a:t>
            </a:r>
            <a:r>
              <a:rPr lang="en-US" dirty="0"/>
              <a:t>All Ready To Go!</a:t>
            </a:r>
          </a:p>
        </p:txBody>
      </p:sp>
      <p:pic>
        <p:nvPicPr>
          <p:cNvPr id="6" name="Content Placeholder 5">
            <a:extLst>
              <a:ext uri="{FF2B5EF4-FFF2-40B4-BE49-F238E27FC236}">
                <a16:creationId xmlns:a16="http://schemas.microsoft.com/office/drawing/2014/main" xmlns="" id="{23C15205-6846-43D4-A0DF-F4605776EC37}"/>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74064" y="1847882"/>
            <a:ext cx="4309872" cy="4306824"/>
          </a:xfrm>
        </p:spPr>
      </p:pic>
      <p:pic>
        <p:nvPicPr>
          <p:cNvPr id="8" name="Content Placeholder 7">
            <a:extLst>
              <a:ext uri="{FF2B5EF4-FFF2-40B4-BE49-F238E27FC236}">
                <a16:creationId xmlns:a16="http://schemas.microsoft.com/office/drawing/2014/main" xmlns="" id="{029538AF-C54F-4D23-9D40-B422577B8ACE}"/>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724975" y="1981200"/>
            <a:ext cx="5628825" cy="3742811"/>
          </a:xfrm>
        </p:spPr>
      </p:pic>
    </p:spTree>
    <p:extLst>
      <p:ext uri="{BB962C8B-B14F-4D97-AF65-F5344CB8AC3E}">
        <p14:creationId xmlns:p14="http://schemas.microsoft.com/office/powerpoint/2010/main" val="2205184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3C78B7-2E63-4D7D-B6EC-58B141BEF701}"/>
              </a:ext>
            </a:extLst>
          </p:cNvPr>
          <p:cNvSpPr>
            <a:spLocks noGrp="1"/>
          </p:cNvSpPr>
          <p:nvPr>
            <p:ph type="title"/>
          </p:nvPr>
        </p:nvSpPr>
        <p:spPr/>
        <p:txBody>
          <a:bodyPr/>
          <a:lstStyle/>
          <a:p>
            <a:pPr algn="ctr"/>
            <a:r>
              <a:rPr lang="en-US" dirty="0"/>
              <a:t>Outdoor Kitchen Set Up</a:t>
            </a:r>
          </a:p>
        </p:txBody>
      </p:sp>
      <p:pic>
        <p:nvPicPr>
          <p:cNvPr id="5" name="Content Placeholder 4"/>
          <p:cNvPicPr>
            <a:picLocks noGrp="1" noChangeAspect="1"/>
          </p:cNvPicPr>
          <p:nvPr>
            <p:ph sz="half" idx="1"/>
          </p:nvPr>
        </p:nvPicPr>
        <p:blipFill>
          <a:blip r:embed="rId3"/>
          <a:stretch>
            <a:fillRect/>
          </a:stretch>
        </p:blipFill>
        <p:spPr>
          <a:xfrm>
            <a:off x="1347787" y="2120106"/>
            <a:ext cx="4488219" cy="4056857"/>
          </a:xfrm>
          <a:prstGeom prst="rect">
            <a:avLst/>
          </a:prstGeom>
        </p:spPr>
      </p:pic>
      <p:pic>
        <p:nvPicPr>
          <p:cNvPr id="6" name="Content Placeholder 5"/>
          <p:cNvPicPr>
            <a:picLocks noGrp="1" noChangeAspect="1"/>
          </p:cNvPicPr>
          <p:nvPr>
            <p:ph sz="half" idx="2"/>
          </p:nvPr>
        </p:nvPicPr>
        <p:blipFill>
          <a:blip r:embed="rId4"/>
          <a:stretch>
            <a:fillRect/>
          </a:stretch>
        </p:blipFill>
        <p:spPr>
          <a:xfrm>
            <a:off x="7309571" y="2120106"/>
            <a:ext cx="4044229" cy="4044229"/>
          </a:xfrm>
          <a:prstGeom prst="rect">
            <a:avLst/>
          </a:prstGeom>
        </p:spPr>
      </p:pic>
    </p:spTree>
    <p:extLst>
      <p:ext uri="{BB962C8B-B14F-4D97-AF65-F5344CB8AC3E}">
        <p14:creationId xmlns:p14="http://schemas.microsoft.com/office/powerpoint/2010/main" val="504239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47A9B6-C4BA-41A8-9913-E78CB719BD87}"/>
              </a:ext>
            </a:extLst>
          </p:cNvPr>
          <p:cNvSpPr>
            <a:spLocks noGrp="1"/>
          </p:cNvSpPr>
          <p:nvPr>
            <p:ph type="title"/>
          </p:nvPr>
        </p:nvSpPr>
        <p:spPr/>
        <p:txBody>
          <a:bodyPr/>
          <a:lstStyle/>
          <a:p>
            <a:pPr algn="ctr"/>
            <a:r>
              <a:rPr lang="en-US" dirty="0"/>
              <a:t>#13 “Zone Within A Zone”</a:t>
            </a:r>
          </a:p>
        </p:txBody>
      </p:sp>
      <p:sp>
        <p:nvSpPr>
          <p:cNvPr id="3" name="Content Placeholder 2">
            <a:extLst>
              <a:ext uri="{FF2B5EF4-FFF2-40B4-BE49-F238E27FC236}">
                <a16:creationId xmlns:a16="http://schemas.microsoft.com/office/drawing/2014/main" xmlns="" id="{07E0F6E6-5DA4-46A2-BAA0-A4A5073500E1}"/>
              </a:ext>
            </a:extLst>
          </p:cNvPr>
          <p:cNvSpPr>
            <a:spLocks noGrp="1"/>
          </p:cNvSpPr>
          <p:nvPr>
            <p:ph sz="half" idx="1"/>
          </p:nvPr>
        </p:nvSpPr>
        <p:spPr>
          <a:xfrm>
            <a:off x="838200" y="1825625"/>
            <a:ext cx="5499100" cy="4351338"/>
          </a:xfrm>
        </p:spPr>
        <p:txBody>
          <a:bodyPr>
            <a:normAutofit/>
          </a:bodyPr>
          <a:lstStyle/>
          <a:p>
            <a:r>
              <a:rPr lang="en-US" dirty="0"/>
              <a:t>Put small pup tents inside bigger tents to trap heat.  </a:t>
            </a:r>
          </a:p>
          <a:p>
            <a:r>
              <a:rPr lang="en-US" dirty="0"/>
              <a:t>Set up large tent in basement to trap heat.</a:t>
            </a:r>
          </a:p>
          <a:p>
            <a:r>
              <a:rPr lang="en-US" dirty="0"/>
              <a:t>Layer clothes x3 to trap heat. Do not use cotton next to skin, sweat freezes into mini-ice cubes. </a:t>
            </a:r>
          </a:p>
          <a:p>
            <a:r>
              <a:rPr lang="en-US" dirty="0"/>
              <a:t>Lay plastic over garden and cover again with a box to trap heat. Greenhouse effect. </a:t>
            </a:r>
          </a:p>
          <a:p>
            <a:pPr marL="0" indent="0">
              <a:buNone/>
            </a:pPr>
            <a:endParaRPr lang="en-US" dirty="0"/>
          </a:p>
        </p:txBody>
      </p:sp>
      <p:pic>
        <p:nvPicPr>
          <p:cNvPr id="6" name="Content Placeholder 5">
            <a:extLst>
              <a:ext uri="{FF2B5EF4-FFF2-40B4-BE49-F238E27FC236}">
                <a16:creationId xmlns:a16="http://schemas.microsoft.com/office/drawing/2014/main" xmlns="" id="{40F757D4-66AA-4A3E-80CD-3D60919FB79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49641" y="2105636"/>
            <a:ext cx="4956845" cy="3304563"/>
          </a:xfrm>
        </p:spPr>
      </p:pic>
    </p:spTree>
    <p:extLst>
      <p:ext uri="{BB962C8B-B14F-4D97-AF65-F5344CB8AC3E}">
        <p14:creationId xmlns:p14="http://schemas.microsoft.com/office/powerpoint/2010/main" val="2986474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“Zone within a Zone” with growing food. </a:t>
            </a:r>
            <a:endParaRPr lang="en-US" dirty="0"/>
          </a:p>
        </p:txBody>
      </p:sp>
      <p:pic>
        <p:nvPicPr>
          <p:cNvPr id="5" name="Content Placeholder 4"/>
          <p:cNvPicPr>
            <a:picLocks noGrp="1" noChangeAspect="1"/>
          </p:cNvPicPr>
          <p:nvPr>
            <p:ph sz="half" idx="1"/>
          </p:nvPr>
        </p:nvPicPr>
        <p:blipFill>
          <a:blip r:embed="rId3"/>
          <a:stretch>
            <a:fillRect/>
          </a:stretch>
        </p:blipFill>
        <p:spPr>
          <a:xfrm>
            <a:off x="1717573" y="1941450"/>
            <a:ext cx="3149396" cy="4495508"/>
          </a:xfrm>
          <a:prstGeom prst="rect">
            <a:avLst/>
          </a:prstGeom>
        </p:spPr>
      </p:pic>
      <p:pic>
        <p:nvPicPr>
          <p:cNvPr id="6" name="Picture 5"/>
          <p:cNvPicPr>
            <a:picLocks noChangeAspect="1"/>
          </p:cNvPicPr>
          <p:nvPr/>
        </p:nvPicPr>
        <p:blipFill>
          <a:blip r:embed="rId4"/>
          <a:stretch>
            <a:fillRect/>
          </a:stretch>
        </p:blipFill>
        <p:spPr>
          <a:xfrm>
            <a:off x="5298819" y="2886045"/>
            <a:ext cx="4716341" cy="3550913"/>
          </a:xfrm>
          <a:prstGeom prst="rect">
            <a:avLst/>
          </a:prstGeom>
        </p:spPr>
      </p:pic>
      <p:pic>
        <p:nvPicPr>
          <p:cNvPr id="7" name="Picture 6"/>
          <p:cNvPicPr>
            <a:picLocks noChangeAspect="1"/>
          </p:cNvPicPr>
          <p:nvPr/>
        </p:nvPicPr>
        <p:blipFill>
          <a:blip r:embed="rId5"/>
          <a:stretch>
            <a:fillRect/>
          </a:stretch>
        </p:blipFill>
        <p:spPr>
          <a:xfrm>
            <a:off x="9192395" y="1941450"/>
            <a:ext cx="2651390" cy="2950138"/>
          </a:xfrm>
          <a:prstGeom prst="rect">
            <a:avLst/>
          </a:prstGeom>
        </p:spPr>
      </p:pic>
    </p:spTree>
    <p:extLst>
      <p:ext uri="{BB962C8B-B14F-4D97-AF65-F5344CB8AC3E}">
        <p14:creationId xmlns:p14="http://schemas.microsoft.com/office/powerpoint/2010/main" val="3973301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C03336-91DD-47E4-B047-E8D65A3AF64D}"/>
              </a:ext>
            </a:extLst>
          </p:cNvPr>
          <p:cNvSpPr>
            <a:spLocks noGrp="1"/>
          </p:cNvSpPr>
          <p:nvPr>
            <p:ph type="title"/>
          </p:nvPr>
        </p:nvSpPr>
        <p:spPr/>
        <p:txBody>
          <a:bodyPr/>
          <a:lstStyle/>
          <a:p>
            <a:pPr algn="ctr"/>
            <a:r>
              <a:rPr lang="en-US" dirty="0"/>
              <a:t>#14 Organizing Camp in a Crisis</a:t>
            </a:r>
          </a:p>
        </p:txBody>
      </p:sp>
      <p:sp>
        <p:nvSpPr>
          <p:cNvPr id="3" name="Content Placeholder 2">
            <a:extLst>
              <a:ext uri="{FF2B5EF4-FFF2-40B4-BE49-F238E27FC236}">
                <a16:creationId xmlns:a16="http://schemas.microsoft.com/office/drawing/2014/main" xmlns="" id="{BC012E98-1047-4199-8744-3F73F9E78ACB}"/>
              </a:ext>
            </a:extLst>
          </p:cNvPr>
          <p:cNvSpPr>
            <a:spLocks noGrp="1"/>
          </p:cNvSpPr>
          <p:nvPr>
            <p:ph sz="half" idx="1"/>
          </p:nvPr>
        </p:nvSpPr>
        <p:spPr/>
        <p:txBody>
          <a:bodyPr>
            <a:normAutofit lnSpcReduction="10000"/>
          </a:bodyPr>
          <a:lstStyle/>
          <a:p>
            <a:r>
              <a:rPr lang="en-US" sz="2200" dirty="0"/>
              <a:t>Have an information area away from sleeping area. Post updates.</a:t>
            </a:r>
          </a:p>
          <a:p>
            <a:r>
              <a:rPr lang="en-US" sz="2200" dirty="0"/>
              <a:t>Have a visiting area with chairs around a camp fire. </a:t>
            </a:r>
          </a:p>
          <a:p>
            <a:r>
              <a:rPr lang="en-US" sz="2200" dirty="0"/>
              <a:t>Eat meals as pot luck when possible. </a:t>
            </a:r>
          </a:p>
          <a:p>
            <a:r>
              <a:rPr lang="en-US" sz="2200" dirty="0"/>
              <a:t>Have daily camp meetings and duty assignments. </a:t>
            </a:r>
          </a:p>
          <a:p>
            <a:r>
              <a:rPr lang="en-US" sz="2200" dirty="0"/>
              <a:t>Have buckets for shoes by tent door.</a:t>
            </a:r>
          </a:p>
          <a:p>
            <a:r>
              <a:rPr lang="en-US" sz="2200" dirty="0"/>
              <a:t>Have private quiet areas assigned.</a:t>
            </a:r>
          </a:p>
          <a:p>
            <a:r>
              <a:rPr lang="en-US" sz="2200" dirty="0"/>
              <a:t>Have communal area for sharing resources. </a:t>
            </a:r>
          </a:p>
          <a:p>
            <a:r>
              <a:rPr lang="en-US" sz="2200" dirty="0"/>
              <a:t>Keep smells downwind.</a:t>
            </a:r>
          </a:p>
          <a:p>
            <a:endParaRPr lang="en-US" dirty="0"/>
          </a:p>
        </p:txBody>
      </p:sp>
      <p:pic>
        <p:nvPicPr>
          <p:cNvPr id="6" name="Content Placeholder 5">
            <a:extLst>
              <a:ext uri="{FF2B5EF4-FFF2-40B4-BE49-F238E27FC236}">
                <a16:creationId xmlns:a16="http://schemas.microsoft.com/office/drawing/2014/main" xmlns="" id="{3BFBE35E-7B38-4EF0-B80F-DA36AEA2C1B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88802" y="2052601"/>
            <a:ext cx="5723809" cy="2628456"/>
          </a:xfrm>
        </p:spPr>
      </p:pic>
    </p:spTree>
    <p:extLst>
      <p:ext uri="{BB962C8B-B14F-4D97-AF65-F5344CB8AC3E}">
        <p14:creationId xmlns:p14="http://schemas.microsoft.com/office/powerpoint/2010/main" val="1439726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08DB2-0DCD-457C-8BD3-AFE5E73A989F}"/>
              </a:ext>
            </a:extLst>
          </p:cNvPr>
          <p:cNvSpPr>
            <a:spLocks noGrp="1"/>
          </p:cNvSpPr>
          <p:nvPr>
            <p:ph type="title"/>
          </p:nvPr>
        </p:nvSpPr>
        <p:spPr/>
        <p:txBody>
          <a:bodyPr/>
          <a:lstStyle/>
          <a:p>
            <a:pPr algn="ctr"/>
            <a:r>
              <a:rPr lang="en-US" dirty="0"/>
              <a:t>#15 Know Your Wild Plants For Food</a:t>
            </a:r>
          </a:p>
        </p:txBody>
      </p:sp>
      <p:sp>
        <p:nvSpPr>
          <p:cNvPr id="3" name="Content Placeholder 2">
            <a:extLst>
              <a:ext uri="{FF2B5EF4-FFF2-40B4-BE49-F238E27FC236}">
                <a16:creationId xmlns:a16="http://schemas.microsoft.com/office/drawing/2014/main" xmlns="" id="{24419005-E5EB-4684-86C5-1BABEC913099}"/>
              </a:ext>
            </a:extLst>
          </p:cNvPr>
          <p:cNvSpPr>
            <a:spLocks noGrp="1"/>
          </p:cNvSpPr>
          <p:nvPr>
            <p:ph sz="half" idx="1"/>
          </p:nvPr>
        </p:nvSpPr>
        <p:spPr/>
        <p:txBody>
          <a:bodyPr/>
          <a:lstStyle/>
          <a:p>
            <a:r>
              <a:rPr lang="en-US" dirty="0"/>
              <a:t>Cat tail (protein) </a:t>
            </a:r>
          </a:p>
          <a:p>
            <a:r>
              <a:rPr lang="en-US" dirty="0"/>
              <a:t>Wild Asparagus (veggie)</a:t>
            </a:r>
          </a:p>
          <a:p>
            <a:r>
              <a:rPr lang="en-US" dirty="0"/>
              <a:t>Dandelion (Vitamin C)</a:t>
            </a:r>
          </a:p>
          <a:p>
            <a:r>
              <a:rPr lang="en-US" dirty="0"/>
              <a:t>Elderberry (immune system)</a:t>
            </a:r>
          </a:p>
          <a:p>
            <a:r>
              <a:rPr lang="en-US" dirty="0"/>
              <a:t>Sunflower (seeds) </a:t>
            </a:r>
          </a:p>
          <a:p>
            <a:r>
              <a:rPr lang="en-US" dirty="0"/>
              <a:t>Prickly Pear Cactus (grilled)</a:t>
            </a:r>
          </a:p>
          <a:p>
            <a:r>
              <a:rPr lang="en-US" dirty="0"/>
              <a:t>Pine needles (Vitamin C)</a:t>
            </a:r>
          </a:p>
          <a:p>
            <a:endParaRPr lang="en-US" dirty="0"/>
          </a:p>
        </p:txBody>
      </p:sp>
      <p:pic>
        <p:nvPicPr>
          <p:cNvPr id="6" name="Content Placeholder 5">
            <a:extLst>
              <a:ext uri="{FF2B5EF4-FFF2-40B4-BE49-F238E27FC236}">
                <a16:creationId xmlns:a16="http://schemas.microsoft.com/office/drawing/2014/main" xmlns="" id="{0961F20F-812D-4966-9568-1CD31442473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32140" y="1825625"/>
            <a:ext cx="983802" cy="1479637"/>
          </a:xfrm>
        </p:spPr>
      </p:pic>
      <p:pic>
        <p:nvPicPr>
          <p:cNvPr id="8" name="Picture 7">
            <a:extLst>
              <a:ext uri="{FF2B5EF4-FFF2-40B4-BE49-F238E27FC236}">
                <a16:creationId xmlns:a16="http://schemas.microsoft.com/office/drawing/2014/main" xmlns="" id="{CE2C61D8-3A1B-4BC5-A9DB-750709C83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9966" y="1989938"/>
            <a:ext cx="1847150" cy="1231433"/>
          </a:xfrm>
          <a:prstGeom prst="rect">
            <a:avLst/>
          </a:prstGeom>
        </p:spPr>
      </p:pic>
      <p:pic>
        <p:nvPicPr>
          <p:cNvPr id="10" name="Picture 9">
            <a:extLst>
              <a:ext uri="{FF2B5EF4-FFF2-40B4-BE49-F238E27FC236}">
                <a16:creationId xmlns:a16="http://schemas.microsoft.com/office/drawing/2014/main" xmlns="" id="{109EDB99-4A83-401B-AB93-35D6485A2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9966" y="3305263"/>
            <a:ext cx="1847150" cy="1329948"/>
          </a:xfrm>
          <a:prstGeom prst="rect">
            <a:avLst/>
          </a:prstGeom>
        </p:spPr>
      </p:pic>
      <p:pic>
        <p:nvPicPr>
          <p:cNvPr id="12" name="Picture 11">
            <a:extLst>
              <a:ext uri="{FF2B5EF4-FFF2-40B4-BE49-F238E27FC236}">
                <a16:creationId xmlns:a16="http://schemas.microsoft.com/office/drawing/2014/main" xmlns="" id="{73CDD64A-BC89-41F6-928B-3FADBE718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2" y="4842123"/>
            <a:ext cx="1646337" cy="1097557"/>
          </a:xfrm>
          <a:prstGeom prst="rect">
            <a:avLst/>
          </a:prstGeom>
        </p:spPr>
      </p:pic>
      <p:pic>
        <p:nvPicPr>
          <p:cNvPr id="14" name="Picture 13">
            <a:extLst>
              <a:ext uri="{FF2B5EF4-FFF2-40B4-BE49-F238E27FC236}">
                <a16:creationId xmlns:a16="http://schemas.microsoft.com/office/drawing/2014/main" xmlns="" id="{AB4514F1-C188-4D66-9AB6-755B3E96B1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9966" y="4842123"/>
            <a:ext cx="1889341" cy="1058031"/>
          </a:xfrm>
          <a:prstGeom prst="rect">
            <a:avLst/>
          </a:prstGeom>
        </p:spPr>
      </p:pic>
      <p:pic>
        <p:nvPicPr>
          <p:cNvPr id="16" name="Picture 15">
            <a:extLst>
              <a:ext uri="{FF2B5EF4-FFF2-40B4-BE49-F238E27FC236}">
                <a16:creationId xmlns:a16="http://schemas.microsoft.com/office/drawing/2014/main" xmlns="" id="{F4ECAD59-918C-4270-B6A8-DC04358F56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2140" y="3418480"/>
            <a:ext cx="983802" cy="1310425"/>
          </a:xfrm>
          <a:prstGeom prst="rect">
            <a:avLst/>
          </a:prstGeom>
        </p:spPr>
      </p:pic>
    </p:spTree>
    <p:extLst>
      <p:ext uri="{BB962C8B-B14F-4D97-AF65-F5344CB8AC3E}">
        <p14:creationId xmlns:p14="http://schemas.microsoft.com/office/powerpoint/2010/main" val="3927184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62AD06-2A35-47FE-976F-1B25EA9CFE35}"/>
              </a:ext>
            </a:extLst>
          </p:cNvPr>
          <p:cNvSpPr>
            <a:spLocks noGrp="1"/>
          </p:cNvSpPr>
          <p:nvPr>
            <p:ph type="title"/>
          </p:nvPr>
        </p:nvSpPr>
        <p:spPr/>
        <p:txBody>
          <a:bodyPr/>
          <a:lstStyle/>
          <a:p>
            <a:pPr algn="ctr"/>
            <a:r>
              <a:rPr lang="en-US" dirty="0"/>
              <a:t>Good </a:t>
            </a:r>
            <a:r>
              <a:rPr lang="en-US" dirty="0" smtClean="0"/>
              <a:t>Books </a:t>
            </a:r>
            <a:r>
              <a:rPr lang="en-US" dirty="0"/>
              <a:t>for Identifying Plants</a:t>
            </a:r>
          </a:p>
        </p:txBody>
      </p:sp>
      <p:pic>
        <p:nvPicPr>
          <p:cNvPr id="5" name="Content Placeholder 4"/>
          <p:cNvPicPr>
            <a:picLocks noGrp="1" noChangeAspect="1"/>
          </p:cNvPicPr>
          <p:nvPr>
            <p:ph sz="half" idx="1"/>
          </p:nvPr>
        </p:nvPicPr>
        <p:blipFill>
          <a:blip r:embed="rId3"/>
          <a:stretch>
            <a:fillRect/>
          </a:stretch>
        </p:blipFill>
        <p:spPr>
          <a:xfrm>
            <a:off x="1693222" y="1690688"/>
            <a:ext cx="3007903" cy="4636491"/>
          </a:xfrm>
          <a:prstGeom prst="rect">
            <a:avLst/>
          </a:prstGeom>
        </p:spPr>
      </p:pic>
      <p:pic>
        <p:nvPicPr>
          <p:cNvPr id="6" name="Picture 5"/>
          <p:cNvPicPr>
            <a:picLocks noChangeAspect="1"/>
          </p:cNvPicPr>
          <p:nvPr/>
        </p:nvPicPr>
        <p:blipFill>
          <a:blip r:embed="rId4"/>
          <a:stretch>
            <a:fillRect/>
          </a:stretch>
        </p:blipFill>
        <p:spPr>
          <a:xfrm>
            <a:off x="5805024" y="1690688"/>
            <a:ext cx="4978352" cy="4636491"/>
          </a:xfrm>
          <a:prstGeom prst="rect">
            <a:avLst/>
          </a:prstGeom>
        </p:spPr>
      </p:pic>
    </p:spTree>
    <p:extLst>
      <p:ext uri="{BB962C8B-B14F-4D97-AF65-F5344CB8AC3E}">
        <p14:creationId xmlns:p14="http://schemas.microsoft.com/office/powerpoint/2010/main" val="1723611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02EBD8-F28B-4780-9EC2-32D83CE4F2A0}"/>
              </a:ext>
            </a:extLst>
          </p:cNvPr>
          <p:cNvSpPr>
            <a:spLocks noGrp="1"/>
          </p:cNvSpPr>
          <p:nvPr>
            <p:ph type="title"/>
          </p:nvPr>
        </p:nvSpPr>
        <p:spPr/>
        <p:txBody>
          <a:bodyPr/>
          <a:lstStyle/>
          <a:p>
            <a:pPr algn="ctr"/>
            <a:r>
              <a:rPr lang="en-US" dirty="0"/>
              <a:t>#15 Make Temporary Green Houses</a:t>
            </a:r>
          </a:p>
        </p:txBody>
      </p:sp>
      <p:sp>
        <p:nvSpPr>
          <p:cNvPr id="3" name="Content Placeholder 2">
            <a:extLst>
              <a:ext uri="{FF2B5EF4-FFF2-40B4-BE49-F238E27FC236}">
                <a16:creationId xmlns:a16="http://schemas.microsoft.com/office/drawing/2014/main" xmlns="" id="{3F9A743B-DB0E-4C3D-AF69-2571B6F3A21F}"/>
              </a:ext>
            </a:extLst>
          </p:cNvPr>
          <p:cNvSpPr>
            <a:spLocks noGrp="1"/>
          </p:cNvSpPr>
          <p:nvPr>
            <p:ph sz="half" idx="1"/>
          </p:nvPr>
        </p:nvSpPr>
        <p:spPr/>
        <p:txBody>
          <a:bodyPr/>
          <a:lstStyle/>
          <a:p>
            <a:r>
              <a:rPr lang="en-US" dirty="0"/>
              <a:t>Grow year round if you have windows to set tables with buckets/trays on. (Protect floor)</a:t>
            </a:r>
          </a:p>
          <a:p>
            <a:endParaRPr lang="en-US" dirty="0"/>
          </a:p>
          <a:p>
            <a:r>
              <a:rPr lang="en-US" dirty="0"/>
              <a:t>Make a wrap over your plants with clear sheeting or cellophane. </a:t>
            </a:r>
          </a:p>
          <a:p>
            <a:pPr marL="0" indent="0">
              <a:buNone/>
            </a:pPr>
            <a:endParaRPr lang="en-US" dirty="0"/>
          </a:p>
          <a:p>
            <a:pPr marL="0" indent="0">
              <a:buNone/>
            </a:pPr>
            <a:endParaRPr lang="en-US" dirty="0"/>
          </a:p>
          <a:p>
            <a:endParaRPr lang="en-US" dirty="0"/>
          </a:p>
        </p:txBody>
      </p:sp>
      <p:pic>
        <p:nvPicPr>
          <p:cNvPr id="6" name="Content Placeholder 5">
            <a:extLst>
              <a:ext uri="{FF2B5EF4-FFF2-40B4-BE49-F238E27FC236}">
                <a16:creationId xmlns:a16="http://schemas.microsoft.com/office/drawing/2014/main" xmlns="" id="{F7FCE9BE-70A9-4146-8458-27E92095388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68405" y="1690687"/>
            <a:ext cx="2964728" cy="1986368"/>
          </a:xfrm>
        </p:spPr>
      </p:pic>
      <p:pic>
        <p:nvPicPr>
          <p:cNvPr id="8" name="Picture 7">
            <a:extLst>
              <a:ext uri="{FF2B5EF4-FFF2-40B4-BE49-F238E27FC236}">
                <a16:creationId xmlns:a16="http://schemas.microsoft.com/office/drawing/2014/main" xmlns="" id="{41F381A0-77C2-42F3-B837-EFE4C3DF79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9658" y="1567474"/>
            <a:ext cx="1627617" cy="2433820"/>
          </a:xfrm>
          <a:prstGeom prst="rect">
            <a:avLst/>
          </a:prstGeom>
        </p:spPr>
      </p:pic>
      <p:pic>
        <p:nvPicPr>
          <p:cNvPr id="12" name="Picture 11">
            <a:extLst>
              <a:ext uri="{FF2B5EF4-FFF2-40B4-BE49-F238E27FC236}">
                <a16:creationId xmlns:a16="http://schemas.microsoft.com/office/drawing/2014/main" xmlns="" id="{DF4523F8-ACDC-413D-8601-09A964F0B7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3588" y="4074930"/>
            <a:ext cx="3245093" cy="2433820"/>
          </a:xfrm>
          <a:prstGeom prst="rect">
            <a:avLst/>
          </a:prstGeom>
        </p:spPr>
      </p:pic>
      <p:pic>
        <p:nvPicPr>
          <p:cNvPr id="4" name="Picture 3"/>
          <p:cNvPicPr>
            <a:picLocks noChangeAspect="1"/>
          </p:cNvPicPr>
          <p:nvPr/>
        </p:nvPicPr>
        <p:blipFill>
          <a:blip r:embed="rId6"/>
          <a:stretch>
            <a:fillRect/>
          </a:stretch>
        </p:blipFill>
        <p:spPr>
          <a:xfrm>
            <a:off x="8247716" y="4074930"/>
            <a:ext cx="2028825" cy="2257425"/>
          </a:xfrm>
          <a:prstGeom prst="rect">
            <a:avLst/>
          </a:prstGeom>
        </p:spPr>
      </p:pic>
    </p:spTree>
    <p:extLst>
      <p:ext uri="{BB962C8B-B14F-4D97-AF65-F5344CB8AC3E}">
        <p14:creationId xmlns:p14="http://schemas.microsoft.com/office/powerpoint/2010/main" val="473884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84EBEB-C31B-46DE-8EC3-7F54EEE811E5}"/>
              </a:ext>
            </a:extLst>
          </p:cNvPr>
          <p:cNvSpPr>
            <a:spLocks noGrp="1"/>
          </p:cNvSpPr>
          <p:nvPr>
            <p:ph type="title"/>
          </p:nvPr>
        </p:nvSpPr>
        <p:spPr/>
        <p:txBody>
          <a:bodyPr/>
          <a:lstStyle/>
          <a:p>
            <a:pPr algn="ctr"/>
            <a:r>
              <a:rPr lang="en-US" dirty="0"/>
              <a:t>#16 Clean Up Station </a:t>
            </a:r>
          </a:p>
        </p:txBody>
      </p:sp>
      <p:sp>
        <p:nvSpPr>
          <p:cNvPr id="3" name="Content Placeholder 2">
            <a:extLst>
              <a:ext uri="{FF2B5EF4-FFF2-40B4-BE49-F238E27FC236}">
                <a16:creationId xmlns:a16="http://schemas.microsoft.com/office/drawing/2014/main" xmlns="" id="{550D7580-2F9D-42D8-B45E-07B721E2333B}"/>
              </a:ext>
            </a:extLst>
          </p:cNvPr>
          <p:cNvSpPr>
            <a:spLocks noGrp="1"/>
          </p:cNvSpPr>
          <p:nvPr>
            <p:ph sz="half" idx="1"/>
          </p:nvPr>
        </p:nvSpPr>
        <p:spPr/>
        <p:txBody>
          <a:bodyPr/>
          <a:lstStyle/>
          <a:p>
            <a:r>
              <a:rPr lang="en-US" dirty="0"/>
              <a:t>Put soap in stocking, hang from tree. Get hands wet, and rub the soap. </a:t>
            </a:r>
          </a:p>
          <a:p>
            <a:endParaRPr lang="en-US" dirty="0"/>
          </a:p>
          <a:p>
            <a:r>
              <a:rPr lang="en-US" dirty="0"/>
              <a:t>Solar Shower Bag.</a:t>
            </a:r>
          </a:p>
          <a:p>
            <a:endParaRPr lang="en-US" dirty="0"/>
          </a:p>
          <a:p>
            <a:r>
              <a:rPr lang="en-US" dirty="0"/>
              <a:t>Coleman Hot Water on Demand (batteries and 1 </a:t>
            </a:r>
            <a:r>
              <a:rPr lang="en-US" dirty="0" err="1"/>
              <a:t>lb</a:t>
            </a:r>
            <a:r>
              <a:rPr lang="en-US" dirty="0"/>
              <a:t> propane bottle)</a:t>
            </a:r>
          </a:p>
        </p:txBody>
      </p:sp>
      <p:pic>
        <p:nvPicPr>
          <p:cNvPr id="6" name="Content Placeholder 5">
            <a:extLst>
              <a:ext uri="{FF2B5EF4-FFF2-40B4-BE49-F238E27FC236}">
                <a16:creationId xmlns:a16="http://schemas.microsoft.com/office/drawing/2014/main" xmlns="" id="{22F17DD9-116A-4C66-A908-22949D88724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10064" y="1825625"/>
            <a:ext cx="2157643" cy="2083645"/>
          </a:xfrm>
        </p:spPr>
      </p:pic>
      <p:pic>
        <p:nvPicPr>
          <p:cNvPr id="8" name="Picture 7">
            <a:extLst>
              <a:ext uri="{FF2B5EF4-FFF2-40B4-BE49-F238E27FC236}">
                <a16:creationId xmlns:a16="http://schemas.microsoft.com/office/drawing/2014/main" xmlns="" id="{086904D8-E3C9-4FC9-A652-3F2FFA61D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995" y="4139065"/>
            <a:ext cx="2095500" cy="2095500"/>
          </a:xfrm>
          <a:prstGeom prst="rect">
            <a:avLst/>
          </a:prstGeom>
        </p:spPr>
      </p:pic>
      <p:pic>
        <p:nvPicPr>
          <p:cNvPr id="10" name="Picture 9">
            <a:extLst>
              <a:ext uri="{FF2B5EF4-FFF2-40B4-BE49-F238E27FC236}">
                <a16:creationId xmlns:a16="http://schemas.microsoft.com/office/drawing/2014/main" xmlns="" id="{17B07887-4D74-4431-BE22-20E23B0DFC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4902" y="2163127"/>
            <a:ext cx="1769116" cy="1904705"/>
          </a:xfrm>
          <a:prstGeom prst="rect">
            <a:avLst/>
          </a:prstGeom>
        </p:spPr>
      </p:pic>
    </p:spTree>
    <p:extLst>
      <p:ext uri="{BB962C8B-B14F-4D97-AF65-F5344CB8AC3E}">
        <p14:creationId xmlns:p14="http://schemas.microsoft.com/office/powerpoint/2010/main" val="308326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62F0FC-A129-457B-A2E8-4070B796EF4A}"/>
              </a:ext>
            </a:extLst>
          </p:cNvPr>
          <p:cNvSpPr>
            <a:spLocks noGrp="1"/>
          </p:cNvSpPr>
          <p:nvPr>
            <p:ph type="title"/>
          </p:nvPr>
        </p:nvSpPr>
        <p:spPr/>
        <p:txBody>
          <a:bodyPr/>
          <a:lstStyle/>
          <a:p>
            <a:pPr algn="ctr"/>
            <a:r>
              <a:rPr lang="en-US" dirty="0"/>
              <a:t>#1 Sanitation</a:t>
            </a:r>
            <a:br>
              <a:rPr lang="en-US" dirty="0"/>
            </a:br>
            <a:r>
              <a:rPr lang="en-US" sz="2800" i="1" dirty="0"/>
              <a:t>When the water goes off.</a:t>
            </a:r>
          </a:p>
        </p:txBody>
      </p:sp>
      <p:sp>
        <p:nvSpPr>
          <p:cNvPr id="3" name="Content Placeholder 2">
            <a:extLst>
              <a:ext uri="{FF2B5EF4-FFF2-40B4-BE49-F238E27FC236}">
                <a16:creationId xmlns:a16="http://schemas.microsoft.com/office/drawing/2014/main" xmlns="" id="{EF1F8991-C728-4FFD-8D9F-C0187347CB7B}"/>
              </a:ext>
            </a:extLst>
          </p:cNvPr>
          <p:cNvSpPr>
            <a:spLocks noGrp="1"/>
          </p:cNvSpPr>
          <p:nvPr>
            <p:ph sz="half" idx="1"/>
          </p:nvPr>
        </p:nvSpPr>
        <p:spPr>
          <a:xfrm>
            <a:off x="838199" y="1825625"/>
            <a:ext cx="5680345" cy="4708162"/>
          </a:xfrm>
        </p:spPr>
        <p:txBody>
          <a:bodyPr>
            <a:normAutofit/>
          </a:bodyPr>
          <a:lstStyle/>
          <a:p>
            <a:r>
              <a:rPr lang="en-US" dirty="0"/>
              <a:t>Line home toilet. Line with </a:t>
            </a:r>
            <a:r>
              <a:rPr lang="en-US" dirty="0" smtClean="0"/>
              <a:t>2 larger </a:t>
            </a:r>
            <a:r>
              <a:rPr lang="en-US" dirty="0"/>
              <a:t>trash bags.  </a:t>
            </a:r>
            <a:r>
              <a:rPr lang="en-US" dirty="0" smtClean="0"/>
              <a:t>Then place a large plastic tray in the toilet.  Line the tray with a smaller Walmart bag.   Then </a:t>
            </a:r>
            <a:r>
              <a:rPr lang="en-US" dirty="0"/>
              <a:t>place a “puppy pee pad” in the </a:t>
            </a:r>
            <a:r>
              <a:rPr lang="en-US" dirty="0" smtClean="0"/>
              <a:t>Walmart bag </a:t>
            </a:r>
            <a:r>
              <a:rPr lang="en-US" dirty="0"/>
              <a:t>to absorb the liquid.  </a:t>
            </a:r>
          </a:p>
          <a:p>
            <a:endParaRPr lang="en-US" dirty="0"/>
          </a:p>
          <a:p>
            <a:r>
              <a:rPr lang="en-US" dirty="0"/>
              <a:t>When finished bring all four corners of the </a:t>
            </a:r>
            <a:r>
              <a:rPr lang="en-US" dirty="0" smtClean="0"/>
              <a:t>Walmart pad </a:t>
            </a:r>
            <a:r>
              <a:rPr lang="en-US" dirty="0"/>
              <a:t>together and drop into a lined bucket ready to take for disposal later.  </a:t>
            </a:r>
          </a:p>
        </p:txBody>
      </p:sp>
      <p:pic>
        <p:nvPicPr>
          <p:cNvPr id="18" name="Picture 17">
            <a:extLst>
              <a:ext uri="{FF2B5EF4-FFF2-40B4-BE49-F238E27FC236}">
                <a16:creationId xmlns:a16="http://schemas.microsoft.com/office/drawing/2014/main" xmlns="" id="{26659DF3-8C46-4559-8510-53FAD8658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636" y="1690687"/>
            <a:ext cx="3886616" cy="4009721"/>
          </a:xfrm>
          <a:prstGeom prst="rect">
            <a:avLst/>
          </a:prstGeom>
        </p:spPr>
      </p:pic>
      <p:pic>
        <p:nvPicPr>
          <p:cNvPr id="4" name="Picture 3"/>
          <p:cNvPicPr>
            <a:picLocks noChangeAspect="1"/>
          </p:cNvPicPr>
          <p:nvPr/>
        </p:nvPicPr>
        <p:blipFill>
          <a:blip r:embed="rId4"/>
          <a:stretch>
            <a:fillRect/>
          </a:stretch>
        </p:blipFill>
        <p:spPr>
          <a:xfrm>
            <a:off x="6498088" y="4714875"/>
            <a:ext cx="2143125" cy="2143125"/>
          </a:xfrm>
          <a:prstGeom prst="rect">
            <a:avLst/>
          </a:prstGeom>
        </p:spPr>
      </p:pic>
    </p:spTree>
    <p:extLst>
      <p:ext uri="{BB962C8B-B14F-4D97-AF65-F5344CB8AC3E}">
        <p14:creationId xmlns:p14="http://schemas.microsoft.com/office/powerpoint/2010/main" val="1347827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4C52CA-0954-4DEB-A8A1-237FE9B22F9A}"/>
              </a:ext>
            </a:extLst>
          </p:cNvPr>
          <p:cNvSpPr>
            <a:spLocks noGrp="1"/>
          </p:cNvSpPr>
          <p:nvPr>
            <p:ph type="title"/>
          </p:nvPr>
        </p:nvSpPr>
        <p:spPr/>
        <p:txBody>
          <a:bodyPr/>
          <a:lstStyle/>
          <a:p>
            <a:pPr algn="ctr"/>
            <a:r>
              <a:rPr lang="en-US" dirty="0"/>
              <a:t>#17 Set Up a  Command Station</a:t>
            </a:r>
          </a:p>
        </p:txBody>
      </p:sp>
      <p:sp>
        <p:nvSpPr>
          <p:cNvPr id="3" name="Content Placeholder 2">
            <a:extLst>
              <a:ext uri="{FF2B5EF4-FFF2-40B4-BE49-F238E27FC236}">
                <a16:creationId xmlns:a16="http://schemas.microsoft.com/office/drawing/2014/main" xmlns="" id="{7A023AD7-C3F2-4F25-B699-F34A0D0C68B1}"/>
              </a:ext>
            </a:extLst>
          </p:cNvPr>
          <p:cNvSpPr>
            <a:spLocks noGrp="1"/>
          </p:cNvSpPr>
          <p:nvPr>
            <p:ph sz="half" idx="1"/>
          </p:nvPr>
        </p:nvSpPr>
        <p:spPr/>
        <p:txBody>
          <a:bodyPr/>
          <a:lstStyle/>
          <a:p>
            <a:r>
              <a:rPr lang="en-US" dirty="0"/>
              <a:t>Laptop</a:t>
            </a:r>
          </a:p>
          <a:p>
            <a:r>
              <a:rPr lang="en-US" dirty="0"/>
              <a:t>Weather  Crank Radio</a:t>
            </a:r>
          </a:p>
          <a:p>
            <a:r>
              <a:rPr lang="en-US" dirty="0"/>
              <a:t>Clipboard</a:t>
            </a:r>
          </a:p>
          <a:p>
            <a:r>
              <a:rPr lang="en-US" dirty="0"/>
              <a:t>Paper/Pens/Pencils/Sharpie</a:t>
            </a:r>
          </a:p>
          <a:p>
            <a:r>
              <a:rPr lang="en-US" dirty="0"/>
              <a:t>Solar Charger – phone</a:t>
            </a:r>
          </a:p>
          <a:p>
            <a:r>
              <a:rPr lang="en-US" dirty="0"/>
              <a:t>Solar Charger – laptop</a:t>
            </a:r>
          </a:p>
          <a:p>
            <a:r>
              <a:rPr lang="en-US" dirty="0"/>
              <a:t>Table and Chair </a:t>
            </a:r>
          </a:p>
          <a:p>
            <a:r>
              <a:rPr lang="en-US" dirty="0"/>
              <a:t>Ham Radio/2-way Radio</a:t>
            </a:r>
          </a:p>
        </p:txBody>
      </p:sp>
      <p:pic>
        <p:nvPicPr>
          <p:cNvPr id="6" name="Content Placeholder 5">
            <a:extLst>
              <a:ext uri="{FF2B5EF4-FFF2-40B4-BE49-F238E27FC236}">
                <a16:creationId xmlns:a16="http://schemas.microsoft.com/office/drawing/2014/main" xmlns="" id="{4E68C0C4-5FA8-41D7-B65A-FD017152D6C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30411" y="1666875"/>
            <a:ext cx="2590800" cy="1762125"/>
          </a:xfrm>
        </p:spPr>
      </p:pic>
      <p:pic>
        <p:nvPicPr>
          <p:cNvPr id="8" name="Picture 7">
            <a:extLst>
              <a:ext uri="{FF2B5EF4-FFF2-40B4-BE49-F238E27FC236}">
                <a16:creationId xmlns:a16="http://schemas.microsoft.com/office/drawing/2014/main" xmlns="" id="{DA49DD83-C966-461C-B885-D9F4FBCA4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932" y="1329174"/>
            <a:ext cx="2368108" cy="2099826"/>
          </a:xfrm>
          <a:prstGeom prst="rect">
            <a:avLst/>
          </a:prstGeom>
        </p:spPr>
      </p:pic>
      <p:pic>
        <p:nvPicPr>
          <p:cNvPr id="10" name="Picture 9">
            <a:extLst>
              <a:ext uri="{FF2B5EF4-FFF2-40B4-BE49-F238E27FC236}">
                <a16:creationId xmlns:a16="http://schemas.microsoft.com/office/drawing/2014/main" xmlns="" id="{48E7D522-A5A7-45D9-B107-A8E23EC10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8386" y="3747834"/>
            <a:ext cx="2133600" cy="2143125"/>
          </a:xfrm>
          <a:prstGeom prst="rect">
            <a:avLst/>
          </a:prstGeom>
        </p:spPr>
      </p:pic>
      <p:pic>
        <p:nvPicPr>
          <p:cNvPr id="12" name="Picture 11">
            <a:extLst>
              <a:ext uri="{FF2B5EF4-FFF2-40B4-BE49-F238E27FC236}">
                <a16:creationId xmlns:a16="http://schemas.microsoft.com/office/drawing/2014/main" xmlns="" id="{64B18828-F73B-483D-9CEF-A183103E32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0439" y="3747834"/>
            <a:ext cx="1291294" cy="2231499"/>
          </a:xfrm>
          <a:prstGeom prst="rect">
            <a:avLst/>
          </a:prstGeom>
        </p:spPr>
      </p:pic>
    </p:spTree>
    <p:extLst>
      <p:ext uri="{BB962C8B-B14F-4D97-AF65-F5344CB8AC3E}">
        <p14:creationId xmlns:p14="http://schemas.microsoft.com/office/powerpoint/2010/main" val="156682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7B4048-A6D9-4B59-A219-5EA72CA7DC8E}"/>
              </a:ext>
            </a:extLst>
          </p:cNvPr>
          <p:cNvSpPr>
            <a:spLocks noGrp="1"/>
          </p:cNvSpPr>
          <p:nvPr>
            <p:ph type="title"/>
          </p:nvPr>
        </p:nvSpPr>
        <p:spPr/>
        <p:txBody>
          <a:bodyPr/>
          <a:lstStyle/>
          <a:p>
            <a:pPr algn="ctr"/>
            <a:r>
              <a:rPr lang="en-US" dirty="0"/>
              <a:t>#18 Alternative Fuel Long Term Storage</a:t>
            </a:r>
          </a:p>
        </p:txBody>
      </p:sp>
      <p:sp>
        <p:nvSpPr>
          <p:cNvPr id="3" name="Content Placeholder 2">
            <a:extLst>
              <a:ext uri="{FF2B5EF4-FFF2-40B4-BE49-F238E27FC236}">
                <a16:creationId xmlns:a16="http://schemas.microsoft.com/office/drawing/2014/main" xmlns="" id="{905F31D0-C579-4354-8855-BAEC4E58C57A}"/>
              </a:ext>
            </a:extLst>
          </p:cNvPr>
          <p:cNvSpPr>
            <a:spLocks noGrp="1"/>
          </p:cNvSpPr>
          <p:nvPr>
            <p:ph sz="half" idx="1"/>
          </p:nvPr>
        </p:nvSpPr>
        <p:spPr/>
        <p:txBody>
          <a:bodyPr>
            <a:normAutofit fontScale="92500" lnSpcReduction="20000"/>
          </a:bodyPr>
          <a:lstStyle/>
          <a:p>
            <a:endParaRPr lang="en-US" dirty="0"/>
          </a:p>
          <a:p>
            <a:r>
              <a:rPr lang="en-US" dirty="0"/>
              <a:t>Propane Tank </a:t>
            </a:r>
          </a:p>
          <a:p>
            <a:endParaRPr lang="en-US" dirty="0"/>
          </a:p>
          <a:p>
            <a:r>
              <a:rPr lang="en-US" dirty="0"/>
              <a:t>Whole House Generator </a:t>
            </a:r>
          </a:p>
          <a:p>
            <a:endParaRPr lang="en-US" dirty="0"/>
          </a:p>
          <a:p>
            <a:r>
              <a:rPr lang="en-US" dirty="0"/>
              <a:t>Gasoline Generator </a:t>
            </a:r>
          </a:p>
          <a:p>
            <a:endParaRPr lang="en-US" dirty="0"/>
          </a:p>
          <a:p>
            <a:r>
              <a:rPr lang="en-US" dirty="0"/>
              <a:t>Wood and a good ax.  Do not rely on when thousands of others are looking for the same source, wood needs months to cure.</a:t>
            </a:r>
          </a:p>
        </p:txBody>
      </p:sp>
      <p:pic>
        <p:nvPicPr>
          <p:cNvPr id="6" name="Content Placeholder 5">
            <a:extLst>
              <a:ext uri="{FF2B5EF4-FFF2-40B4-BE49-F238E27FC236}">
                <a16:creationId xmlns:a16="http://schemas.microsoft.com/office/drawing/2014/main" xmlns="" id="{58913BB0-9D47-48BA-BE5B-9F545487C66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06402" y="4120321"/>
            <a:ext cx="2489200" cy="1574800"/>
          </a:xfrm>
        </p:spPr>
      </p:pic>
      <p:pic>
        <p:nvPicPr>
          <p:cNvPr id="8" name="Picture 7">
            <a:extLst>
              <a:ext uri="{FF2B5EF4-FFF2-40B4-BE49-F238E27FC236}">
                <a16:creationId xmlns:a16="http://schemas.microsoft.com/office/drawing/2014/main" xmlns="" id="{4AF2C9C6-42C9-48F2-9DE3-4FD4A706C2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840" y="2514600"/>
            <a:ext cx="2451100" cy="1828800"/>
          </a:xfrm>
          <a:prstGeom prst="rect">
            <a:avLst/>
          </a:prstGeom>
        </p:spPr>
      </p:pic>
      <p:pic>
        <p:nvPicPr>
          <p:cNvPr id="10" name="Picture 9">
            <a:extLst>
              <a:ext uri="{FF2B5EF4-FFF2-40B4-BE49-F238E27FC236}">
                <a16:creationId xmlns:a16="http://schemas.microsoft.com/office/drawing/2014/main" xmlns="" id="{1BA9F602-2CA3-4D31-A511-E34F8F34A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240" y="2312171"/>
            <a:ext cx="3057525" cy="1495425"/>
          </a:xfrm>
          <a:prstGeom prst="rect">
            <a:avLst/>
          </a:prstGeom>
        </p:spPr>
      </p:pic>
    </p:spTree>
    <p:extLst>
      <p:ext uri="{BB962C8B-B14F-4D97-AF65-F5344CB8AC3E}">
        <p14:creationId xmlns:p14="http://schemas.microsoft.com/office/powerpoint/2010/main" val="1096904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5732E-0E95-4520-A549-C1BA90B19123}"/>
              </a:ext>
            </a:extLst>
          </p:cNvPr>
          <p:cNvSpPr>
            <a:spLocks noGrp="1"/>
          </p:cNvSpPr>
          <p:nvPr>
            <p:ph type="title"/>
          </p:nvPr>
        </p:nvSpPr>
        <p:spPr/>
        <p:txBody>
          <a:bodyPr/>
          <a:lstStyle/>
          <a:p>
            <a:r>
              <a:rPr lang="en-US" dirty="0"/>
              <a:t>#19 Best Animals for Backyard Meat Source</a:t>
            </a:r>
          </a:p>
        </p:txBody>
      </p:sp>
      <p:sp>
        <p:nvSpPr>
          <p:cNvPr id="3" name="Content Placeholder 2">
            <a:extLst>
              <a:ext uri="{FF2B5EF4-FFF2-40B4-BE49-F238E27FC236}">
                <a16:creationId xmlns:a16="http://schemas.microsoft.com/office/drawing/2014/main" xmlns="" id="{8F89B5F3-EA96-43BB-9C38-29221DABE0DD}"/>
              </a:ext>
            </a:extLst>
          </p:cNvPr>
          <p:cNvSpPr>
            <a:spLocks noGrp="1"/>
          </p:cNvSpPr>
          <p:nvPr>
            <p:ph sz="half" idx="1"/>
          </p:nvPr>
        </p:nvSpPr>
        <p:spPr/>
        <p:txBody>
          <a:bodyPr/>
          <a:lstStyle/>
          <a:p>
            <a:r>
              <a:rPr lang="en-US" dirty="0"/>
              <a:t>Chickens lay eggs daily. </a:t>
            </a:r>
          </a:p>
          <a:p>
            <a:r>
              <a:rPr lang="en-US" dirty="0"/>
              <a:t>Rabbits reproduce every 40 days.</a:t>
            </a:r>
          </a:p>
          <a:p>
            <a:r>
              <a:rPr lang="en-US" dirty="0"/>
              <a:t>Goats are small and provide milk for cheese. </a:t>
            </a:r>
          </a:p>
          <a:p>
            <a:r>
              <a:rPr lang="en-US" dirty="0"/>
              <a:t>Fish are free if you have a water source nearby.</a:t>
            </a:r>
          </a:p>
        </p:txBody>
      </p:sp>
      <p:pic>
        <p:nvPicPr>
          <p:cNvPr id="6" name="Content Placeholder 5">
            <a:extLst>
              <a:ext uri="{FF2B5EF4-FFF2-40B4-BE49-F238E27FC236}">
                <a16:creationId xmlns:a16="http://schemas.microsoft.com/office/drawing/2014/main" xmlns="" id="{CAF7207A-757E-4795-A9A6-3EE771415A5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397787"/>
            <a:ext cx="4351338" cy="4351338"/>
          </a:xfrm>
        </p:spPr>
      </p:pic>
      <p:pic>
        <p:nvPicPr>
          <p:cNvPr id="8" name="Picture 7">
            <a:extLst>
              <a:ext uri="{FF2B5EF4-FFF2-40B4-BE49-F238E27FC236}">
                <a16:creationId xmlns:a16="http://schemas.microsoft.com/office/drawing/2014/main" xmlns="" id="{359213C2-3DFC-4E30-88C5-318882783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246" y="5373322"/>
            <a:ext cx="1850359" cy="1313755"/>
          </a:xfrm>
          <a:prstGeom prst="rect">
            <a:avLst/>
          </a:prstGeom>
        </p:spPr>
      </p:pic>
    </p:spTree>
    <p:extLst>
      <p:ext uri="{BB962C8B-B14F-4D97-AF65-F5344CB8AC3E}">
        <p14:creationId xmlns:p14="http://schemas.microsoft.com/office/powerpoint/2010/main" val="136329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DCF03-EB99-44F3-9DF9-F4B88D0C9812}"/>
              </a:ext>
            </a:extLst>
          </p:cNvPr>
          <p:cNvSpPr>
            <a:spLocks noGrp="1"/>
          </p:cNvSpPr>
          <p:nvPr>
            <p:ph type="title"/>
          </p:nvPr>
        </p:nvSpPr>
        <p:spPr/>
        <p:txBody>
          <a:bodyPr/>
          <a:lstStyle/>
          <a:p>
            <a:pPr algn="ctr"/>
            <a:r>
              <a:rPr lang="en-US" dirty="0"/>
              <a:t>#20 How to Get Healthy Food Quick!</a:t>
            </a:r>
          </a:p>
        </p:txBody>
      </p:sp>
      <p:sp>
        <p:nvSpPr>
          <p:cNvPr id="3" name="Content Placeholder 2">
            <a:extLst>
              <a:ext uri="{FF2B5EF4-FFF2-40B4-BE49-F238E27FC236}">
                <a16:creationId xmlns:a16="http://schemas.microsoft.com/office/drawing/2014/main" xmlns="" id="{C8EE650F-02A3-49F8-B63E-1487DB0EB70C}"/>
              </a:ext>
            </a:extLst>
          </p:cNvPr>
          <p:cNvSpPr>
            <a:spLocks noGrp="1"/>
          </p:cNvSpPr>
          <p:nvPr>
            <p:ph sz="half" idx="1"/>
          </p:nvPr>
        </p:nvSpPr>
        <p:spPr>
          <a:xfrm>
            <a:off x="838200" y="1825624"/>
            <a:ext cx="5181600" cy="4879975"/>
          </a:xfrm>
        </p:spPr>
        <p:txBody>
          <a:bodyPr>
            <a:normAutofit lnSpcReduction="10000"/>
          </a:bodyPr>
          <a:lstStyle/>
          <a:p>
            <a:r>
              <a:rPr lang="en-US" dirty="0"/>
              <a:t>Sprout seeds!  Soak them in water for 24-72 hours and eat the crunchy, leafy, tasty sprouts!</a:t>
            </a:r>
          </a:p>
          <a:p>
            <a:endParaRPr lang="en-US" dirty="0"/>
          </a:p>
          <a:p>
            <a:r>
              <a:rPr lang="en-US" dirty="0"/>
              <a:t>Sprouts have more protein and essential enzymes than meat.</a:t>
            </a:r>
          </a:p>
          <a:p>
            <a:endParaRPr lang="en-US" dirty="0"/>
          </a:p>
          <a:p>
            <a:r>
              <a:rPr lang="en-US" dirty="0"/>
              <a:t>Sprouts help immune system, heart disease, stomach acid. </a:t>
            </a:r>
          </a:p>
          <a:p>
            <a:endParaRPr lang="en-US" dirty="0"/>
          </a:p>
          <a:p>
            <a:r>
              <a:rPr lang="en-US" dirty="0"/>
              <a:t>Faster than waiting on a garden.</a:t>
            </a:r>
          </a:p>
          <a:p>
            <a:endParaRPr lang="en-US" dirty="0"/>
          </a:p>
          <a:p>
            <a:endParaRPr lang="en-US" dirty="0"/>
          </a:p>
        </p:txBody>
      </p:sp>
      <p:pic>
        <p:nvPicPr>
          <p:cNvPr id="7" name="Online Media 6" title="How To Sprout Anything">
            <a:hlinkClick r:id="" action="ppaction://media"/>
            <a:extLst>
              <a:ext uri="{FF2B5EF4-FFF2-40B4-BE49-F238E27FC236}">
                <a16:creationId xmlns:a16="http://schemas.microsoft.com/office/drawing/2014/main" xmlns="" id="{83E4E9FF-C24E-48ED-A574-62DD5408D3A9}"/>
              </a:ext>
            </a:extLst>
          </p:cNvPr>
          <p:cNvPicPr>
            <a:picLocks noRot="1" noChangeAspect="1"/>
          </p:cNvPicPr>
          <p:nvPr>
            <a:videoFile r:link="rId1"/>
          </p:nvPr>
        </p:nvPicPr>
        <p:blipFill>
          <a:blip r:embed="rId4"/>
          <a:stretch>
            <a:fillRect/>
          </a:stretch>
        </p:blipFill>
        <p:spPr>
          <a:xfrm>
            <a:off x="6172202" y="2313492"/>
            <a:ext cx="5324636" cy="2995108"/>
          </a:xfrm>
          <a:prstGeom prst="rect">
            <a:avLst/>
          </a:prstGeom>
        </p:spPr>
      </p:pic>
    </p:spTree>
    <p:extLst>
      <p:ext uri="{BB962C8B-B14F-4D97-AF65-F5344CB8AC3E}">
        <p14:creationId xmlns:p14="http://schemas.microsoft.com/office/powerpoint/2010/main" val="409484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095095-8785-49D0-9B1F-94CEDCBE3996}"/>
              </a:ext>
            </a:extLst>
          </p:cNvPr>
          <p:cNvSpPr>
            <a:spLocks noGrp="1"/>
          </p:cNvSpPr>
          <p:nvPr>
            <p:ph type="title"/>
          </p:nvPr>
        </p:nvSpPr>
        <p:spPr/>
        <p:txBody>
          <a:bodyPr/>
          <a:lstStyle/>
          <a:p>
            <a:pPr algn="ctr"/>
            <a:r>
              <a:rPr lang="en-US" dirty="0"/>
              <a:t>#21 Milk Substitution – Rice Milk</a:t>
            </a:r>
          </a:p>
        </p:txBody>
      </p:sp>
      <p:sp>
        <p:nvSpPr>
          <p:cNvPr id="3" name="Content Placeholder 2">
            <a:extLst>
              <a:ext uri="{FF2B5EF4-FFF2-40B4-BE49-F238E27FC236}">
                <a16:creationId xmlns:a16="http://schemas.microsoft.com/office/drawing/2014/main" xmlns="" id="{FABF93D2-A302-4F67-ACFB-100B8D8F3A20}"/>
              </a:ext>
            </a:extLst>
          </p:cNvPr>
          <p:cNvSpPr>
            <a:spLocks noGrp="1"/>
          </p:cNvSpPr>
          <p:nvPr>
            <p:ph sz="half" idx="1"/>
          </p:nvPr>
        </p:nvSpPr>
        <p:spPr/>
        <p:txBody>
          <a:bodyPr/>
          <a:lstStyle/>
          <a:p>
            <a:pPr marL="0" indent="0">
              <a:buNone/>
            </a:pPr>
            <a:r>
              <a:rPr lang="en-US" dirty="0" smtClean="0"/>
              <a:t>Hate powdered milk?  You’re </a:t>
            </a:r>
            <a:r>
              <a:rPr lang="en-US" dirty="0" err="1" smtClean="0"/>
              <a:t>gonna</a:t>
            </a:r>
            <a:r>
              <a:rPr lang="en-US" dirty="0" smtClean="0"/>
              <a:t> love this!!</a:t>
            </a:r>
          </a:p>
          <a:p>
            <a:pPr marL="0" indent="0">
              <a:buNone/>
            </a:pPr>
            <a:endParaRPr lang="en-US" dirty="0"/>
          </a:p>
          <a:p>
            <a:pPr marL="0" indent="0">
              <a:buNone/>
            </a:pPr>
            <a:r>
              <a:rPr lang="en-US" dirty="0" smtClean="0"/>
              <a:t>4 cups of cooked rice, rinsed. </a:t>
            </a:r>
          </a:p>
          <a:p>
            <a:pPr marL="0" indent="0">
              <a:buNone/>
            </a:pPr>
            <a:r>
              <a:rPr lang="en-US" dirty="0" smtClean="0"/>
              <a:t>4 cups of cold water. </a:t>
            </a:r>
          </a:p>
          <a:p>
            <a:pPr marL="0" indent="0">
              <a:buNone/>
            </a:pPr>
            <a:r>
              <a:rPr lang="en-US" dirty="0" smtClean="0"/>
              <a:t>Blend, run through strainer or cheese cloth. </a:t>
            </a:r>
          </a:p>
          <a:p>
            <a:pPr marL="0" indent="0">
              <a:buNone/>
            </a:pPr>
            <a:r>
              <a:rPr lang="en-US" dirty="0" smtClean="0"/>
              <a:t>Add: stevia or vanilla</a:t>
            </a:r>
            <a:endParaRPr lang="en-US" dirty="0"/>
          </a:p>
        </p:txBody>
      </p:sp>
      <p:sp>
        <p:nvSpPr>
          <p:cNvPr id="4" name="Content Placeholder 3">
            <a:extLst>
              <a:ext uri="{FF2B5EF4-FFF2-40B4-BE49-F238E27FC236}">
                <a16:creationId xmlns:a16="http://schemas.microsoft.com/office/drawing/2014/main" xmlns="" id="{ECECB2B5-377A-4447-855B-29546370DA45}"/>
              </a:ext>
            </a:extLst>
          </p:cNvPr>
          <p:cNvSpPr>
            <a:spLocks noGrp="1"/>
          </p:cNvSpPr>
          <p:nvPr>
            <p:ph sz="half" idx="2"/>
          </p:nvPr>
        </p:nvSpPr>
        <p:spPr/>
        <p:txBody>
          <a:bodyPr/>
          <a:lstStyle/>
          <a:p>
            <a:r>
              <a:rPr lang="en-US" dirty="0" smtClean="0"/>
              <a:t>For “rice shakes” </a:t>
            </a:r>
          </a:p>
          <a:p>
            <a:r>
              <a:rPr lang="en-US" dirty="0" smtClean="0"/>
              <a:t>Add 1 scoop of protein powder. </a:t>
            </a:r>
          </a:p>
          <a:p>
            <a:r>
              <a:rPr lang="en-US" dirty="0" smtClean="0"/>
              <a:t>Add 1 frozen banana </a:t>
            </a:r>
          </a:p>
          <a:p>
            <a:pPr marL="0" indent="0">
              <a:buNone/>
            </a:pPr>
            <a:r>
              <a:rPr lang="en-US" dirty="0" smtClean="0"/>
              <a:t>YUMMY!  </a:t>
            </a:r>
          </a:p>
          <a:p>
            <a:pPr marL="0" indent="0">
              <a:buNone/>
            </a:pPr>
            <a:endParaRPr lang="en-US" dirty="0" smtClean="0"/>
          </a:p>
          <a:p>
            <a:pPr marL="0" indent="0">
              <a:buNone/>
            </a:pPr>
            <a:r>
              <a:rPr lang="en-US" dirty="0" smtClean="0"/>
              <a:t>Add any fruit!  Use stevia to balance any tart or bitter taste. </a:t>
            </a:r>
            <a:endParaRPr lang="en-US" dirty="0"/>
          </a:p>
        </p:txBody>
      </p:sp>
      <p:pic>
        <p:nvPicPr>
          <p:cNvPr id="5" name="Picture 4"/>
          <p:cNvPicPr>
            <a:picLocks noChangeAspect="1"/>
          </p:cNvPicPr>
          <p:nvPr/>
        </p:nvPicPr>
        <p:blipFill>
          <a:blip r:embed="rId3"/>
          <a:stretch>
            <a:fillRect/>
          </a:stretch>
        </p:blipFill>
        <p:spPr>
          <a:xfrm>
            <a:off x="4225414" y="4849812"/>
            <a:ext cx="1794386" cy="1794386"/>
          </a:xfrm>
          <a:prstGeom prst="rect">
            <a:avLst/>
          </a:prstGeom>
        </p:spPr>
      </p:pic>
    </p:spTree>
    <p:extLst>
      <p:ext uri="{BB962C8B-B14F-4D97-AF65-F5344CB8AC3E}">
        <p14:creationId xmlns:p14="http://schemas.microsoft.com/office/powerpoint/2010/main" val="3990352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DAD9D2-DD0B-4DD6-AE96-3FD07F80DC8D}"/>
              </a:ext>
            </a:extLst>
          </p:cNvPr>
          <p:cNvSpPr>
            <a:spLocks noGrp="1"/>
          </p:cNvSpPr>
          <p:nvPr>
            <p:ph type="title"/>
          </p:nvPr>
        </p:nvSpPr>
        <p:spPr/>
        <p:txBody>
          <a:bodyPr/>
          <a:lstStyle/>
          <a:p>
            <a:pPr algn="ctr"/>
            <a:r>
              <a:rPr lang="en-US" dirty="0"/>
              <a:t>#22 Deer Carts</a:t>
            </a:r>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38948" y="1690688"/>
            <a:ext cx="4128389" cy="4351338"/>
          </a:xfrm>
        </p:spPr>
      </p:pic>
    </p:spTree>
    <p:extLst>
      <p:ext uri="{BB962C8B-B14F-4D97-AF65-F5344CB8AC3E}">
        <p14:creationId xmlns:p14="http://schemas.microsoft.com/office/powerpoint/2010/main" val="1123305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F044E6-3C0A-446B-A57C-D85F16D0015A}"/>
              </a:ext>
            </a:extLst>
          </p:cNvPr>
          <p:cNvSpPr>
            <a:spLocks noGrp="1"/>
          </p:cNvSpPr>
          <p:nvPr>
            <p:ph type="title"/>
          </p:nvPr>
        </p:nvSpPr>
        <p:spPr/>
        <p:txBody>
          <a:bodyPr/>
          <a:lstStyle/>
          <a:p>
            <a:pPr algn="ctr"/>
            <a:r>
              <a:rPr lang="en-US" dirty="0"/>
              <a:t>#23 Stoves for Traveling</a:t>
            </a: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87448" y="2359742"/>
            <a:ext cx="3421626" cy="3421626"/>
          </a:xfrm>
        </p:spPr>
      </p:pic>
      <p:pic>
        <p:nvPicPr>
          <p:cNvPr id="8" name="Content Placeholder 7"/>
          <p:cNvPicPr>
            <a:picLocks noGrp="1" noChangeAspect="1"/>
          </p:cNvPicPr>
          <p:nvPr>
            <p:ph sz="half" idx="2"/>
          </p:nvPr>
        </p:nvPicPr>
        <p:blipFill>
          <a:blip r:embed="rId4"/>
          <a:stretch>
            <a:fillRect/>
          </a:stretch>
        </p:blipFill>
        <p:spPr>
          <a:xfrm>
            <a:off x="6899940" y="1412073"/>
            <a:ext cx="3509963" cy="4746634"/>
          </a:xfrm>
          <a:prstGeom prst="rect">
            <a:avLst/>
          </a:prstGeom>
        </p:spPr>
      </p:pic>
    </p:spTree>
    <p:extLst>
      <p:ext uri="{BB962C8B-B14F-4D97-AF65-F5344CB8AC3E}">
        <p14:creationId xmlns:p14="http://schemas.microsoft.com/office/powerpoint/2010/main" val="1491300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10BD5-821F-4775-84D7-66E32AE16BDE}"/>
              </a:ext>
            </a:extLst>
          </p:cNvPr>
          <p:cNvSpPr>
            <a:spLocks noGrp="1"/>
          </p:cNvSpPr>
          <p:nvPr>
            <p:ph type="title"/>
          </p:nvPr>
        </p:nvSpPr>
        <p:spPr/>
        <p:txBody>
          <a:bodyPr/>
          <a:lstStyle/>
          <a:p>
            <a:pPr algn="ctr"/>
            <a:r>
              <a:rPr lang="en-US" dirty="0"/>
              <a:t>#24 First Aid Must Haves </a:t>
            </a:r>
          </a:p>
        </p:txBody>
      </p:sp>
      <p:pic>
        <p:nvPicPr>
          <p:cNvPr id="6" name="Content Placeholder 5"/>
          <p:cNvPicPr>
            <a:picLocks noGrp="1" noChangeAspect="1"/>
          </p:cNvPicPr>
          <p:nvPr>
            <p:ph sz="half" idx="1"/>
          </p:nvPr>
        </p:nvPicPr>
        <p:blipFill>
          <a:blip r:embed="rId3"/>
          <a:stretch>
            <a:fillRect/>
          </a:stretch>
        </p:blipFill>
        <p:spPr>
          <a:xfrm>
            <a:off x="1700030" y="2491119"/>
            <a:ext cx="3550395" cy="3583269"/>
          </a:xfrm>
          <a:prstGeom prst="rect">
            <a:avLst/>
          </a:prstGeom>
        </p:spPr>
      </p:pic>
      <p:pic>
        <p:nvPicPr>
          <p:cNvPr id="5" name="Content Placeholder 4"/>
          <p:cNvPicPr>
            <a:picLocks noGrp="1" noChangeAspect="1"/>
          </p:cNvPicPr>
          <p:nvPr>
            <p:ph sz="half" idx="2"/>
          </p:nvPr>
        </p:nvPicPr>
        <p:blipFill>
          <a:blip r:embed="rId4"/>
          <a:stretch>
            <a:fillRect/>
          </a:stretch>
        </p:blipFill>
        <p:spPr>
          <a:xfrm>
            <a:off x="7089353" y="2491119"/>
            <a:ext cx="2829859" cy="2829859"/>
          </a:xfrm>
          <a:prstGeom prst="rect">
            <a:avLst/>
          </a:prstGeom>
        </p:spPr>
      </p:pic>
    </p:spTree>
    <p:extLst>
      <p:ext uri="{BB962C8B-B14F-4D97-AF65-F5344CB8AC3E}">
        <p14:creationId xmlns:p14="http://schemas.microsoft.com/office/powerpoint/2010/main" val="3571311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036BBF-81A9-455F-97B5-0540310297E8}"/>
              </a:ext>
            </a:extLst>
          </p:cNvPr>
          <p:cNvSpPr>
            <a:spLocks noGrp="1"/>
          </p:cNvSpPr>
          <p:nvPr>
            <p:ph type="title"/>
          </p:nvPr>
        </p:nvSpPr>
        <p:spPr/>
        <p:txBody>
          <a:bodyPr>
            <a:normAutofit/>
          </a:bodyPr>
          <a:lstStyle/>
          <a:p>
            <a:pPr algn="ctr"/>
            <a:r>
              <a:rPr lang="en-US" sz="4000" dirty="0"/>
              <a:t>#25 How to Make Cheese from Powdered Milk</a:t>
            </a:r>
          </a:p>
        </p:txBody>
      </p:sp>
      <p:pic>
        <p:nvPicPr>
          <p:cNvPr id="7" name="Content Placeholder 6"/>
          <p:cNvPicPr>
            <a:picLocks noGrp="1" noChangeAspect="1"/>
          </p:cNvPicPr>
          <p:nvPr>
            <p:ph sz="half" idx="1"/>
          </p:nvPr>
        </p:nvPicPr>
        <p:blipFill>
          <a:blip r:embed="rId3"/>
          <a:stretch>
            <a:fillRect/>
          </a:stretch>
        </p:blipFill>
        <p:spPr>
          <a:xfrm>
            <a:off x="325052" y="1690688"/>
            <a:ext cx="3981477" cy="2963847"/>
          </a:xfrm>
          <a:prstGeom prst="rect">
            <a:avLst/>
          </a:prstGeom>
        </p:spPr>
      </p:pic>
      <p:pic>
        <p:nvPicPr>
          <p:cNvPr id="8" name="Picture 7"/>
          <p:cNvPicPr>
            <a:picLocks noChangeAspect="1"/>
          </p:cNvPicPr>
          <p:nvPr/>
        </p:nvPicPr>
        <p:blipFill>
          <a:blip r:embed="rId4"/>
          <a:stretch>
            <a:fillRect/>
          </a:stretch>
        </p:blipFill>
        <p:spPr>
          <a:xfrm>
            <a:off x="4187786" y="2804922"/>
            <a:ext cx="3816427" cy="2840982"/>
          </a:xfrm>
          <a:prstGeom prst="rect">
            <a:avLst/>
          </a:prstGeom>
        </p:spPr>
      </p:pic>
      <p:pic>
        <p:nvPicPr>
          <p:cNvPr id="10" name="Picture 9"/>
          <p:cNvPicPr>
            <a:picLocks noChangeAspect="1"/>
          </p:cNvPicPr>
          <p:nvPr/>
        </p:nvPicPr>
        <p:blipFill>
          <a:blip r:embed="rId5"/>
          <a:stretch>
            <a:fillRect/>
          </a:stretch>
        </p:blipFill>
        <p:spPr>
          <a:xfrm>
            <a:off x="7537373" y="3646999"/>
            <a:ext cx="3816427" cy="2840982"/>
          </a:xfrm>
          <a:prstGeom prst="rect">
            <a:avLst/>
          </a:prstGeom>
        </p:spPr>
      </p:pic>
    </p:spTree>
    <p:extLst>
      <p:ext uri="{BB962C8B-B14F-4D97-AF65-F5344CB8AC3E}">
        <p14:creationId xmlns:p14="http://schemas.microsoft.com/office/powerpoint/2010/main" val="1299466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B16BCA-4AFE-42ED-B6D3-E917FF906039}"/>
              </a:ext>
            </a:extLst>
          </p:cNvPr>
          <p:cNvSpPr>
            <a:spLocks noGrp="1"/>
          </p:cNvSpPr>
          <p:nvPr>
            <p:ph type="title"/>
          </p:nvPr>
        </p:nvSpPr>
        <p:spPr/>
        <p:txBody>
          <a:bodyPr/>
          <a:lstStyle/>
          <a:p>
            <a:pPr algn="ctr"/>
            <a:r>
              <a:rPr lang="en-US" dirty="0"/>
              <a:t>#26 Camp Dishes </a:t>
            </a:r>
          </a:p>
        </p:txBody>
      </p:sp>
      <p:pic>
        <p:nvPicPr>
          <p:cNvPr id="6" name="Content Placeholder 5"/>
          <p:cNvPicPr>
            <a:picLocks noGrp="1" noChangeAspect="1"/>
          </p:cNvPicPr>
          <p:nvPr>
            <p:ph sz="half" idx="1"/>
          </p:nvPr>
        </p:nvPicPr>
        <p:blipFill>
          <a:blip r:embed="rId3"/>
          <a:stretch>
            <a:fillRect/>
          </a:stretch>
        </p:blipFill>
        <p:spPr>
          <a:xfrm>
            <a:off x="541783" y="2358231"/>
            <a:ext cx="5987964" cy="3353260"/>
          </a:xfrm>
          <a:prstGeom prst="rect">
            <a:avLst/>
          </a:prstGeom>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929437" y="2358231"/>
            <a:ext cx="3885855" cy="3482130"/>
          </a:xfrm>
        </p:spPr>
      </p:pic>
    </p:spTree>
    <p:extLst>
      <p:ext uri="{BB962C8B-B14F-4D97-AF65-F5344CB8AC3E}">
        <p14:creationId xmlns:p14="http://schemas.microsoft.com/office/powerpoint/2010/main" val="278043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0ABC1-BBB8-49DE-B31F-39BA24E4AAEE}"/>
              </a:ext>
            </a:extLst>
          </p:cNvPr>
          <p:cNvSpPr>
            <a:spLocks noGrp="1"/>
          </p:cNvSpPr>
          <p:nvPr>
            <p:ph type="title"/>
          </p:nvPr>
        </p:nvSpPr>
        <p:spPr/>
        <p:txBody>
          <a:bodyPr/>
          <a:lstStyle/>
          <a:p>
            <a:pPr algn="ctr"/>
            <a:r>
              <a:rPr lang="en-US" dirty="0"/>
              <a:t>Sanitation Away From Home</a:t>
            </a:r>
          </a:p>
        </p:txBody>
      </p:sp>
      <p:sp>
        <p:nvSpPr>
          <p:cNvPr id="3" name="Content Placeholder 2">
            <a:extLst>
              <a:ext uri="{FF2B5EF4-FFF2-40B4-BE49-F238E27FC236}">
                <a16:creationId xmlns:a16="http://schemas.microsoft.com/office/drawing/2014/main" xmlns="" id="{5347474F-21AD-4AB3-932E-33766055BA73}"/>
              </a:ext>
            </a:extLst>
          </p:cNvPr>
          <p:cNvSpPr>
            <a:spLocks noGrp="1"/>
          </p:cNvSpPr>
          <p:nvPr>
            <p:ph sz="half" idx="1"/>
          </p:nvPr>
        </p:nvSpPr>
        <p:spPr/>
        <p:txBody>
          <a:bodyPr>
            <a:normAutofit fontScale="92500" lnSpcReduction="20000"/>
          </a:bodyPr>
          <a:lstStyle/>
          <a:p>
            <a:r>
              <a:rPr lang="en-US" dirty="0"/>
              <a:t>If outdoors, make toilet buckets.  Buy toilet seat for buckets or use a foam noodle.  </a:t>
            </a:r>
          </a:p>
          <a:p>
            <a:endParaRPr lang="en-US" dirty="0"/>
          </a:p>
          <a:p>
            <a:r>
              <a:rPr lang="en-US" dirty="0"/>
              <a:t>If no “puppy pee pads” scoop, line larger bag with Walmart bag and scoop dirt/litter before and after use.</a:t>
            </a:r>
          </a:p>
          <a:p>
            <a:pPr marL="0" indent="0">
              <a:buNone/>
            </a:pPr>
            <a:endParaRPr lang="en-US" dirty="0"/>
          </a:p>
          <a:p>
            <a:r>
              <a:rPr lang="en-US" dirty="0"/>
              <a:t>When done lift bag and drop into larger bag  to go to the dumpsters or to be buried later. </a:t>
            </a:r>
          </a:p>
          <a:p>
            <a:endParaRPr lang="en-US" dirty="0"/>
          </a:p>
        </p:txBody>
      </p:sp>
      <p:pic>
        <p:nvPicPr>
          <p:cNvPr id="5" name="Content Placeholder 4">
            <a:extLst>
              <a:ext uri="{FF2B5EF4-FFF2-40B4-BE49-F238E27FC236}">
                <a16:creationId xmlns:a16="http://schemas.microsoft.com/office/drawing/2014/main" xmlns="" id="{C46C5BEE-EE12-4C88-90EC-150343F9DD72}"/>
              </a:ext>
            </a:extLst>
          </p:cNvPr>
          <p:cNvPicPr>
            <a:picLocks noGrp="1" noChangeAspect="1"/>
          </p:cNvPicPr>
          <p:nvPr>
            <p:ph sz="half" idx="2"/>
          </p:nvPr>
        </p:nvPicPr>
        <p:blipFill>
          <a:blip r:embed="rId3"/>
          <a:stretch>
            <a:fillRect/>
          </a:stretch>
        </p:blipFill>
        <p:spPr>
          <a:xfrm>
            <a:off x="6370287" y="1828185"/>
            <a:ext cx="2849964" cy="2841704"/>
          </a:xfrm>
          <a:prstGeom prst="rect">
            <a:avLst/>
          </a:prstGeom>
        </p:spPr>
      </p:pic>
      <p:pic>
        <p:nvPicPr>
          <p:cNvPr id="9" name="Picture 8">
            <a:extLst>
              <a:ext uri="{FF2B5EF4-FFF2-40B4-BE49-F238E27FC236}">
                <a16:creationId xmlns:a16="http://schemas.microsoft.com/office/drawing/2014/main" xmlns="" id="{8F49160B-1B8D-4926-8FA0-214BE57BD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997" y="2590276"/>
            <a:ext cx="2533615" cy="3382507"/>
          </a:xfrm>
          <a:prstGeom prst="rect">
            <a:avLst/>
          </a:prstGeom>
        </p:spPr>
      </p:pic>
      <p:pic>
        <p:nvPicPr>
          <p:cNvPr id="4" name="Picture 3"/>
          <p:cNvPicPr>
            <a:picLocks noChangeAspect="1"/>
          </p:cNvPicPr>
          <p:nvPr/>
        </p:nvPicPr>
        <p:blipFill>
          <a:blip r:embed="rId5"/>
          <a:stretch>
            <a:fillRect/>
          </a:stretch>
        </p:blipFill>
        <p:spPr>
          <a:xfrm>
            <a:off x="7195194" y="2959554"/>
            <a:ext cx="1200150" cy="1200150"/>
          </a:xfrm>
          <a:prstGeom prst="rect">
            <a:avLst/>
          </a:prstGeom>
        </p:spPr>
      </p:pic>
    </p:spTree>
    <p:extLst>
      <p:ext uri="{BB962C8B-B14F-4D97-AF65-F5344CB8AC3E}">
        <p14:creationId xmlns:p14="http://schemas.microsoft.com/office/powerpoint/2010/main" val="1224498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6AAD3A-CE98-46F4-8D09-661E6B49BABB}"/>
              </a:ext>
            </a:extLst>
          </p:cNvPr>
          <p:cNvSpPr>
            <a:spLocks noGrp="1"/>
          </p:cNvSpPr>
          <p:nvPr>
            <p:ph type="title"/>
          </p:nvPr>
        </p:nvSpPr>
        <p:spPr/>
        <p:txBody>
          <a:bodyPr/>
          <a:lstStyle/>
          <a:p>
            <a:pPr algn="ctr"/>
            <a:r>
              <a:rPr lang="en-US" dirty="0"/>
              <a:t>#27 Spice Bucket</a:t>
            </a:r>
          </a:p>
        </p:txBody>
      </p:sp>
      <p:pic>
        <p:nvPicPr>
          <p:cNvPr id="5" name="Content Placeholder 4"/>
          <p:cNvPicPr>
            <a:picLocks noGrp="1" noChangeAspect="1"/>
          </p:cNvPicPr>
          <p:nvPr>
            <p:ph sz="half" idx="1"/>
          </p:nvPr>
        </p:nvPicPr>
        <p:blipFill>
          <a:blip r:embed="rId3"/>
          <a:stretch>
            <a:fillRect/>
          </a:stretch>
        </p:blipFill>
        <p:spPr>
          <a:xfrm>
            <a:off x="3156155" y="1690688"/>
            <a:ext cx="5397909" cy="4829708"/>
          </a:xfrm>
          <a:prstGeom prst="rect">
            <a:avLst/>
          </a:prstGeom>
        </p:spPr>
      </p:pic>
    </p:spTree>
    <p:extLst>
      <p:ext uri="{BB962C8B-B14F-4D97-AF65-F5344CB8AC3E}">
        <p14:creationId xmlns:p14="http://schemas.microsoft.com/office/powerpoint/2010/main" val="312770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F2AB8A-DF78-4126-8016-C8ED998C3558}"/>
              </a:ext>
            </a:extLst>
          </p:cNvPr>
          <p:cNvSpPr>
            <a:spLocks noGrp="1"/>
          </p:cNvSpPr>
          <p:nvPr>
            <p:ph type="title"/>
          </p:nvPr>
        </p:nvSpPr>
        <p:spPr/>
        <p:txBody>
          <a:bodyPr/>
          <a:lstStyle/>
          <a:p>
            <a:pPr algn="ctr"/>
            <a:r>
              <a:rPr lang="en-US" dirty="0"/>
              <a:t>#28 Laundry Tips</a:t>
            </a:r>
          </a:p>
        </p:txBody>
      </p:sp>
      <p:pic>
        <p:nvPicPr>
          <p:cNvPr id="5" name="Content Placeholder 4"/>
          <p:cNvPicPr>
            <a:picLocks noGrp="1" noChangeAspect="1"/>
          </p:cNvPicPr>
          <p:nvPr>
            <p:ph sz="half" idx="1"/>
          </p:nvPr>
        </p:nvPicPr>
        <p:blipFill>
          <a:blip r:embed="rId3"/>
          <a:stretch>
            <a:fillRect/>
          </a:stretch>
        </p:blipFill>
        <p:spPr>
          <a:xfrm>
            <a:off x="448786" y="1825625"/>
            <a:ext cx="4933690" cy="3601781"/>
          </a:xfrm>
          <a:prstGeom prst="rect">
            <a:avLst/>
          </a:prstGeom>
        </p:spPr>
      </p:pic>
      <p:pic>
        <p:nvPicPr>
          <p:cNvPr id="6" name="Content Placeholder 5"/>
          <p:cNvPicPr>
            <a:picLocks noGrp="1" noChangeAspect="1"/>
          </p:cNvPicPr>
          <p:nvPr>
            <p:ph sz="half" idx="2"/>
          </p:nvPr>
        </p:nvPicPr>
        <p:blipFill>
          <a:blip r:embed="rId4"/>
          <a:stretch>
            <a:fillRect/>
          </a:stretch>
        </p:blipFill>
        <p:spPr>
          <a:xfrm>
            <a:off x="7285703" y="1703275"/>
            <a:ext cx="2831691" cy="4404853"/>
          </a:xfrm>
          <a:prstGeom prst="rect">
            <a:avLst/>
          </a:prstGeom>
        </p:spPr>
      </p:pic>
    </p:spTree>
    <p:extLst>
      <p:ext uri="{BB962C8B-B14F-4D97-AF65-F5344CB8AC3E}">
        <p14:creationId xmlns:p14="http://schemas.microsoft.com/office/powerpoint/2010/main" val="3379005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F8620-716A-436F-8D3D-0592F590C0D3}"/>
              </a:ext>
            </a:extLst>
          </p:cNvPr>
          <p:cNvSpPr>
            <a:spLocks noGrp="1"/>
          </p:cNvSpPr>
          <p:nvPr>
            <p:ph type="title"/>
          </p:nvPr>
        </p:nvSpPr>
        <p:spPr/>
        <p:txBody>
          <a:bodyPr/>
          <a:lstStyle/>
          <a:p>
            <a:pPr algn="ctr"/>
            <a:r>
              <a:rPr lang="en-US" dirty="0"/>
              <a:t>#29 A MacGyver Bucket</a:t>
            </a:r>
          </a:p>
        </p:txBody>
      </p:sp>
      <p:pic>
        <p:nvPicPr>
          <p:cNvPr id="5" name="Content Placeholder 4"/>
          <p:cNvPicPr>
            <a:picLocks noGrp="1" noChangeAspect="1"/>
          </p:cNvPicPr>
          <p:nvPr>
            <p:ph sz="half" idx="2"/>
          </p:nvPr>
        </p:nvPicPr>
        <p:blipFill>
          <a:blip r:embed="rId3"/>
          <a:stretch>
            <a:fillRect/>
          </a:stretch>
        </p:blipFill>
        <p:spPr>
          <a:xfrm>
            <a:off x="3053646" y="1619306"/>
            <a:ext cx="6084708" cy="4557657"/>
          </a:xfrm>
          <a:prstGeom prst="rect">
            <a:avLst/>
          </a:prstGeom>
        </p:spPr>
      </p:pic>
    </p:spTree>
    <p:extLst>
      <p:ext uri="{BB962C8B-B14F-4D97-AF65-F5344CB8AC3E}">
        <p14:creationId xmlns:p14="http://schemas.microsoft.com/office/powerpoint/2010/main" val="2659165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48A64D-88B5-42B5-B6C6-3526616BE2B5}"/>
              </a:ext>
            </a:extLst>
          </p:cNvPr>
          <p:cNvSpPr>
            <a:spLocks noGrp="1"/>
          </p:cNvSpPr>
          <p:nvPr>
            <p:ph type="title"/>
          </p:nvPr>
        </p:nvSpPr>
        <p:spPr/>
        <p:txBody>
          <a:bodyPr/>
          <a:lstStyle/>
          <a:p>
            <a:pPr algn="ctr"/>
            <a:r>
              <a:rPr lang="en-US" dirty="0"/>
              <a:t>#30 Military &amp; Weapons Bucket</a:t>
            </a:r>
          </a:p>
        </p:txBody>
      </p:sp>
      <p:pic>
        <p:nvPicPr>
          <p:cNvPr id="5" name="Content Placeholder 4"/>
          <p:cNvPicPr>
            <a:picLocks noGrp="1" noChangeAspect="1"/>
          </p:cNvPicPr>
          <p:nvPr>
            <p:ph sz="half" idx="1"/>
          </p:nvPr>
        </p:nvPicPr>
        <p:blipFill>
          <a:blip r:embed="rId3"/>
          <a:stretch>
            <a:fillRect/>
          </a:stretch>
        </p:blipFill>
        <p:spPr>
          <a:xfrm>
            <a:off x="1061884" y="1690688"/>
            <a:ext cx="9552875" cy="4913779"/>
          </a:xfrm>
          <a:prstGeom prst="rect">
            <a:avLst/>
          </a:prstGeom>
        </p:spPr>
      </p:pic>
    </p:spTree>
    <p:extLst>
      <p:ext uri="{BB962C8B-B14F-4D97-AF65-F5344CB8AC3E}">
        <p14:creationId xmlns:p14="http://schemas.microsoft.com/office/powerpoint/2010/main" val="1367739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11CEE-BB97-4185-B31B-70936CB64AF6}"/>
              </a:ext>
            </a:extLst>
          </p:cNvPr>
          <p:cNvSpPr>
            <a:spLocks noGrp="1"/>
          </p:cNvSpPr>
          <p:nvPr>
            <p:ph type="title"/>
          </p:nvPr>
        </p:nvSpPr>
        <p:spPr/>
        <p:txBody>
          <a:bodyPr/>
          <a:lstStyle/>
          <a:p>
            <a:pPr algn="ctr"/>
            <a:r>
              <a:rPr lang="en-US" dirty="0"/>
              <a:t>Bonus:  #31 </a:t>
            </a:r>
            <a:r>
              <a:rPr lang="en-US" dirty="0" smtClean="0"/>
              <a:t>Spiritual </a:t>
            </a:r>
            <a:r>
              <a:rPr lang="en-US" dirty="0"/>
              <a:t>Bucket</a:t>
            </a:r>
          </a:p>
        </p:txBody>
      </p:sp>
      <p:pic>
        <p:nvPicPr>
          <p:cNvPr id="5" name="Content Placeholder 4"/>
          <p:cNvPicPr>
            <a:picLocks noGrp="1" noChangeAspect="1"/>
          </p:cNvPicPr>
          <p:nvPr>
            <p:ph sz="half" idx="1"/>
          </p:nvPr>
        </p:nvPicPr>
        <p:blipFill rotWithShape="1">
          <a:blip r:embed="rId3"/>
          <a:srcRect t="27679"/>
          <a:stretch/>
        </p:blipFill>
        <p:spPr>
          <a:xfrm>
            <a:off x="4179278" y="1690687"/>
            <a:ext cx="4256799" cy="4614243"/>
          </a:xfrm>
          <a:prstGeom prst="rect">
            <a:avLst/>
          </a:prstGeom>
        </p:spPr>
      </p:pic>
    </p:spTree>
    <p:extLst>
      <p:ext uri="{BB962C8B-B14F-4D97-AF65-F5344CB8AC3E}">
        <p14:creationId xmlns:p14="http://schemas.microsoft.com/office/powerpoint/2010/main" val="2748531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Next Session</a:t>
            </a:r>
            <a:endParaRPr lang="en-US" dirty="0"/>
          </a:p>
        </p:txBody>
      </p:sp>
      <p:sp>
        <p:nvSpPr>
          <p:cNvPr id="4" name="Content Placeholder 3"/>
          <p:cNvSpPr>
            <a:spLocks noGrp="1"/>
          </p:cNvSpPr>
          <p:nvPr>
            <p:ph sz="half" idx="2"/>
          </p:nvPr>
        </p:nvSpPr>
        <p:spPr>
          <a:xfrm>
            <a:off x="2772697" y="1690688"/>
            <a:ext cx="6872748" cy="4351338"/>
          </a:xfrm>
        </p:spPr>
        <p:txBody>
          <a:bodyPr>
            <a:normAutofit fontScale="92500" lnSpcReduction="10000"/>
          </a:bodyPr>
          <a:lstStyle/>
          <a:p>
            <a:r>
              <a:rPr lang="en-US" dirty="0" smtClean="0"/>
              <a:t>The ins and outs of storing food long term and short term. </a:t>
            </a:r>
          </a:p>
          <a:p>
            <a:endParaRPr lang="en-US" dirty="0"/>
          </a:p>
          <a:p>
            <a:r>
              <a:rPr lang="en-US" dirty="0" smtClean="0"/>
              <a:t>Storing some water.</a:t>
            </a:r>
          </a:p>
          <a:p>
            <a:endParaRPr lang="en-US" dirty="0"/>
          </a:p>
          <a:p>
            <a:r>
              <a:rPr lang="en-US" dirty="0" smtClean="0"/>
              <a:t>How much food do you need? </a:t>
            </a:r>
          </a:p>
          <a:p>
            <a:endParaRPr lang="en-US" dirty="0"/>
          </a:p>
          <a:p>
            <a:r>
              <a:rPr lang="en-US" dirty="0" smtClean="0"/>
              <a:t>How to plan meals with the food stored.</a:t>
            </a:r>
          </a:p>
          <a:p>
            <a:endParaRPr lang="en-US" dirty="0"/>
          </a:p>
          <a:p>
            <a:r>
              <a:rPr lang="en-US" dirty="0" smtClean="0"/>
              <a:t>My email:  </a:t>
            </a:r>
            <a:r>
              <a:rPr lang="en-US" dirty="0" smtClean="0">
                <a:hlinkClick r:id="rId3"/>
              </a:rPr>
              <a:t>cimprint@live.com</a:t>
            </a:r>
            <a:r>
              <a:rPr lang="en-US" dirty="0" smtClean="0"/>
              <a:t>  </a:t>
            </a:r>
            <a:endParaRPr lang="en-US" dirty="0"/>
          </a:p>
        </p:txBody>
      </p:sp>
    </p:spTree>
    <p:extLst>
      <p:ext uri="{BB962C8B-B14F-4D97-AF65-F5344CB8AC3E}">
        <p14:creationId xmlns:p14="http://schemas.microsoft.com/office/powerpoint/2010/main" val="1604369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AC0CAB-A4C5-430B-B8BD-A384BFED9E9A}"/>
              </a:ext>
            </a:extLst>
          </p:cNvPr>
          <p:cNvSpPr>
            <a:spLocks noGrp="1"/>
          </p:cNvSpPr>
          <p:nvPr>
            <p:ph type="title"/>
          </p:nvPr>
        </p:nvSpPr>
        <p:spPr/>
        <p:txBody>
          <a:bodyPr/>
          <a:lstStyle/>
          <a:p>
            <a:pPr algn="ctr"/>
            <a:r>
              <a:rPr lang="en-US" dirty="0"/>
              <a:t>More Comfort Sanitation</a:t>
            </a:r>
          </a:p>
        </p:txBody>
      </p:sp>
      <p:sp>
        <p:nvSpPr>
          <p:cNvPr id="3" name="Content Placeholder 2">
            <a:extLst>
              <a:ext uri="{FF2B5EF4-FFF2-40B4-BE49-F238E27FC236}">
                <a16:creationId xmlns:a16="http://schemas.microsoft.com/office/drawing/2014/main" xmlns="" id="{7FCE1D01-7353-4633-A60C-D59DEE4BC631}"/>
              </a:ext>
            </a:extLst>
          </p:cNvPr>
          <p:cNvSpPr>
            <a:spLocks noGrp="1"/>
          </p:cNvSpPr>
          <p:nvPr>
            <p:ph sz="half" idx="1"/>
          </p:nvPr>
        </p:nvSpPr>
        <p:spPr/>
        <p:txBody>
          <a:bodyPr>
            <a:normAutofit fontScale="92500" lnSpcReduction="20000"/>
          </a:bodyPr>
          <a:lstStyle/>
          <a:p>
            <a:r>
              <a:rPr lang="en-US" dirty="0"/>
              <a:t>A nursing home type toilet provides for stability for older folks.  Line the tray with Walmart bag first, then line the Walmart bag with a puppy pee pad,  when finished pull the Walmart bag up and out or just the liner by the corners.  Drop into bigger bag. </a:t>
            </a:r>
          </a:p>
          <a:p>
            <a:endParaRPr lang="en-US" dirty="0"/>
          </a:p>
          <a:p>
            <a:r>
              <a:rPr lang="en-US" dirty="0"/>
              <a:t>The puppy pee pad provides </a:t>
            </a:r>
            <a:r>
              <a:rPr lang="en-US" b="1" dirty="0"/>
              <a:t>no splash back </a:t>
            </a:r>
            <a:r>
              <a:rPr lang="en-US" dirty="0"/>
              <a:t>and no spillage! </a:t>
            </a:r>
          </a:p>
          <a:p>
            <a:endParaRPr lang="en-US" dirty="0"/>
          </a:p>
          <a:p>
            <a:r>
              <a:rPr lang="en-US" dirty="0" smtClean="0"/>
              <a:t>The </a:t>
            </a:r>
            <a:r>
              <a:rPr lang="en-US" dirty="0"/>
              <a:t>toilet was on Amazon for $35.</a:t>
            </a:r>
          </a:p>
        </p:txBody>
      </p:sp>
      <p:pic>
        <p:nvPicPr>
          <p:cNvPr id="5" name="Content Placeholder 4">
            <a:extLst>
              <a:ext uri="{FF2B5EF4-FFF2-40B4-BE49-F238E27FC236}">
                <a16:creationId xmlns:a16="http://schemas.microsoft.com/office/drawing/2014/main" xmlns="" id="{841FFC1F-21AA-4940-B09B-10E38031641E}"/>
              </a:ext>
            </a:extLst>
          </p:cNvPr>
          <p:cNvPicPr>
            <a:picLocks noGrp="1" noChangeAspect="1"/>
          </p:cNvPicPr>
          <p:nvPr>
            <p:ph sz="half" idx="2"/>
          </p:nvPr>
        </p:nvPicPr>
        <p:blipFill>
          <a:blip r:embed="rId3"/>
          <a:stretch>
            <a:fillRect/>
          </a:stretch>
        </p:blipFill>
        <p:spPr>
          <a:xfrm>
            <a:off x="6343414" y="1361872"/>
            <a:ext cx="4351337" cy="4119511"/>
          </a:xfrm>
          <a:prstGeom prst="rect">
            <a:avLst/>
          </a:prstGeom>
        </p:spPr>
      </p:pic>
      <p:pic>
        <p:nvPicPr>
          <p:cNvPr id="6" name="Picture 5">
            <a:extLst>
              <a:ext uri="{FF2B5EF4-FFF2-40B4-BE49-F238E27FC236}">
                <a16:creationId xmlns:a16="http://schemas.microsoft.com/office/drawing/2014/main" xmlns="" id="{29995F75-EFF7-4E43-9874-74BD9F6EA5C0}"/>
              </a:ext>
            </a:extLst>
          </p:cNvPr>
          <p:cNvPicPr>
            <a:picLocks noChangeAspect="1"/>
          </p:cNvPicPr>
          <p:nvPr/>
        </p:nvPicPr>
        <p:blipFill>
          <a:blip r:embed="rId4"/>
          <a:stretch>
            <a:fillRect/>
          </a:stretch>
        </p:blipFill>
        <p:spPr>
          <a:xfrm>
            <a:off x="9140116" y="3614375"/>
            <a:ext cx="3051884" cy="2405694"/>
          </a:xfrm>
          <a:prstGeom prst="rect">
            <a:avLst/>
          </a:prstGeom>
        </p:spPr>
      </p:pic>
    </p:spTree>
    <p:extLst>
      <p:ext uri="{BB962C8B-B14F-4D97-AF65-F5344CB8AC3E}">
        <p14:creationId xmlns:p14="http://schemas.microsoft.com/office/powerpoint/2010/main" val="1493646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B26D00-505E-4680-A8C4-1465CFC24070}"/>
              </a:ext>
            </a:extLst>
          </p:cNvPr>
          <p:cNvSpPr>
            <a:spLocks noGrp="1"/>
          </p:cNvSpPr>
          <p:nvPr>
            <p:ph type="title"/>
          </p:nvPr>
        </p:nvSpPr>
        <p:spPr/>
        <p:txBody>
          <a:bodyPr/>
          <a:lstStyle/>
          <a:p>
            <a:pPr algn="ctr"/>
            <a:r>
              <a:rPr lang="en-US" dirty="0"/>
              <a:t>Advice for Sanitation </a:t>
            </a:r>
          </a:p>
        </p:txBody>
      </p:sp>
      <p:sp>
        <p:nvSpPr>
          <p:cNvPr id="3" name="Content Placeholder 2">
            <a:extLst>
              <a:ext uri="{FF2B5EF4-FFF2-40B4-BE49-F238E27FC236}">
                <a16:creationId xmlns:a16="http://schemas.microsoft.com/office/drawing/2014/main" xmlns="" id="{EB6CC0D4-CE28-412F-AEBE-CCE5D0FD2248}"/>
              </a:ext>
            </a:extLst>
          </p:cNvPr>
          <p:cNvSpPr>
            <a:spLocks noGrp="1"/>
          </p:cNvSpPr>
          <p:nvPr>
            <p:ph sz="half" idx="1"/>
          </p:nvPr>
        </p:nvSpPr>
        <p:spPr/>
        <p:txBody>
          <a:bodyPr>
            <a:normAutofit fontScale="77500" lnSpcReduction="20000"/>
          </a:bodyPr>
          <a:lstStyle/>
          <a:p>
            <a:r>
              <a:rPr lang="en-US" dirty="0"/>
              <a:t>Put spray bottle of vinegar and water next to the commode to clean between use.  Keep latex gloves nearby for clean up</a:t>
            </a:r>
            <a:r>
              <a:rPr lang="en-US" dirty="0" smtClean="0"/>
              <a:t>.</a:t>
            </a:r>
          </a:p>
          <a:p>
            <a:pPr marL="0" indent="0">
              <a:buNone/>
            </a:pPr>
            <a:endParaRPr lang="en-US" dirty="0" smtClean="0"/>
          </a:p>
          <a:p>
            <a:r>
              <a:rPr lang="en-US" dirty="0" smtClean="0"/>
              <a:t>Use the spray bottle to clean hands too.</a:t>
            </a:r>
            <a:endParaRPr lang="en-US" dirty="0"/>
          </a:p>
          <a:p>
            <a:endParaRPr lang="en-US" dirty="0"/>
          </a:p>
          <a:p>
            <a:r>
              <a:rPr lang="en-US" dirty="0"/>
              <a:t>Each person should have their own bucket or commode to stop the spread of disease. </a:t>
            </a:r>
          </a:p>
          <a:p>
            <a:endParaRPr lang="en-US" dirty="0"/>
          </a:p>
          <a:p>
            <a:r>
              <a:rPr lang="en-US" dirty="0"/>
              <a:t>A pop up  tent for a shower, toilet and dressing room  is perfect for a crisis.  $33 Amazon.</a:t>
            </a:r>
          </a:p>
        </p:txBody>
      </p:sp>
      <p:pic>
        <p:nvPicPr>
          <p:cNvPr id="6" name="Content Placeholder 5">
            <a:extLst>
              <a:ext uri="{FF2B5EF4-FFF2-40B4-BE49-F238E27FC236}">
                <a16:creationId xmlns:a16="http://schemas.microsoft.com/office/drawing/2014/main" xmlns="" id="{3236E98A-2C32-48B8-BEF1-1A5899A5BE0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94976" y="1761559"/>
            <a:ext cx="1431900" cy="3334882"/>
          </a:xfrm>
        </p:spPr>
      </p:pic>
      <p:pic>
        <p:nvPicPr>
          <p:cNvPr id="8" name="Picture 7">
            <a:extLst>
              <a:ext uri="{FF2B5EF4-FFF2-40B4-BE49-F238E27FC236}">
                <a16:creationId xmlns:a16="http://schemas.microsoft.com/office/drawing/2014/main" xmlns="" id="{1152BBB6-56AD-4485-AAA9-B791CCBB8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6279" y="754062"/>
            <a:ext cx="2143125" cy="2143125"/>
          </a:xfrm>
          <a:prstGeom prst="rect">
            <a:avLst/>
          </a:prstGeom>
        </p:spPr>
      </p:pic>
      <p:pic>
        <p:nvPicPr>
          <p:cNvPr id="9" name="Picture 8">
            <a:extLst>
              <a:ext uri="{FF2B5EF4-FFF2-40B4-BE49-F238E27FC236}">
                <a16:creationId xmlns:a16="http://schemas.microsoft.com/office/drawing/2014/main" xmlns="" id="{E30C6D0B-88EF-47DB-AA76-BB1E35B9263A}"/>
              </a:ext>
            </a:extLst>
          </p:cNvPr>
          <p:cNvPicPr>
            <a:picLocks noChangeAspect="1"/>
          </p:cNvPicPr>
          <p:nvPr/>
        </p:nvPicPr>
        <p:blipFill>
          <a:blip r:embed="rId5"/>
          <a:stretch>
            <a:fillRect/>
          </a:stretch>
        </p:blipFill>
        <p:spPr>
          <a:xfrm>
            <a:off x="8457256" y="3016250"/>
            <a:ext cx="3161172" cy="3640137"/>
          </a:xfrm>
          <a:prstGeom prst="rect">
            <a:avLst/>
          </a:prstGeom>
        </p:spPr>
      </p:pic>
    </p:spTree>
    <p:extLst>
      <p:ext uri="{BB962C8B-B14F-4D97-AF65-F5344CB8AC3E}">
        <p14:creationId xmlns:p14="http://schemas.microsoft.com/office/powerpoint/2010/main" val="31676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453A8-F955-45D4-9E2B-8CF5BBBA81BF}"/>
              </a:ext>
            </a:extLst>
          </p:cNvPr>
          <p:cNvSpPr>
            <a:spLocks noGrp="1"/>
          </p:cNvSpPr>
          <p:nvPr>
            <p:ph type="title"/>
          </p:nvPr>
        </p:nvSpPr>
        <p:spPr/>
        <p:txBody>
          <a:bodyPr/>
          <a:lstStyle/>
          <a:p>
            <a:pPr algn="ctr"/>
            <a:r>
              <a:rPr lang="en-US" dirty="0"/>
              <a:t>#2 Alternative Bedding </a:t>
            </a:r>
          </a:p>
        </p:txBody>
      </p:sp>
      <p:sp>
        <p:nvSpPr>
          <p:cNvPr id="3" name="Content Placeholder 2">
            <a:extLst>
              <a:ext uri="{FF2B5EF4-FFF2-40B4-BE49-F238E27FC236}">
                <a16:creationId xmlns:a16="http://schemas.microsoft.com/office/drawing/2014/main" xmlns="" id="{D1EEEA59-3AB8-4DCF-903D-083BB8F48EDA}"/>
              </a:ext>
            </a:extLst>
          </p:cNvPr>
          <p:cNvSpPr>
            <a:spLocks noGrp="1"/>
          </p:cNvSpPr>
          <p:nvPr>
            <p:ph sz="half" idx="1"/>
          </p:nvPr>
        </p:nvSpPr>
        <p:spPr/>
        <p:txBody>
          <a:bodyPr/>
          <a:lstStyle/>
          <a:p>
            <a:r>
              <a:rPr lang="en-US" dirty="0"/>
              <a:t>Hammocks ($20 Amazon)</a:t>
            </a:r>
          </a:p>
          <a:p>
            <a:endParaRPr lang="en-US" dirty="0"/>
          </a:p>
          <a:p>
            <a:endParaRPr lang="en-US" dirty="0"/>
          </a:p>
        </p:txBody>
      </p:sp>
      <p:pic>
        <p:nvPicPr>
          <p:cNvPr id="9" name="Content Placeholder 8">
            <a:extLst>
              <a:ext uri="{FF2B5EF4-FFF2-40B4-BE49-F238E27FC236}">
                <a16:creationId xmlns:a16="http://schemas.microsoft.com/office/drawing/2014/main" xmlns="" id="{FC11D90C-A2A0-4BD6-A62D-E6260EE46015}"/>
              </a:ext>
            </a:extLst>
          </p:cNvPr>
          <p:cNvPicPr>
            <a:picLocks noGrp="1" noChangeAspect="1"/>
          </p:cNvPicPr>
          <p:nvPr>
            <p:ph sz="half" idx="2"/>
          </p:nvPr>
        </p:nvPicPr>
        <p:blipFill>
          <a:blip r:embed="rId3"/>
          <a:stretch>
            <a:fillRect/>
          </a:stretch>
        </p:blipFill>
        <p:spPr>
          <a:xfrm>
            <a:off x="6172200" y="1825625"/>
            <a:ext cx="5692174" cy="3993161"/>
          </a:xfrm>
          <a:prstGeom prst="rect">
            <a:avLst/>
          </a:prstGeom>
        </p:spPr>
      </p:pic>
      <p:pic>
        <p:nvPicPr>
          <p:cNvPr id="4" name="Picture 3"/>
          <p:cNvPicPr>
            <a:picLocks noChangeAspect="1"/>
          </p:cNvPicPr>
          <p:nvPr/>
        </p:nvPicPr>
        <p:blipFill>
          <a:blip r:embed="rId4"/>
          <a:stretch>
            <a:fillRect/>
          </a:stretch>
        </p:blipFill>
        <p:spPr>
          <a:xfrm>
            <a:off x="1031421" y="3586128"/>
            <a:ext cx="4454979" cy="2972107"/>
          </a:xfrm>
          <a:prstGeom prst="rect">
            <a:avLst/>
          </a:prstGeom>
        </p:spPr>
      </p:pic>
    </p:spTree>
    <p:extLst>
      <p:ext uri="{BB962C8B-B14F-4D97-AF65-F5344CB8AC3E}">
        <p14:creationId xmlns:p14="http://schemas.microsoft.com/office/powerpoint/2010/main" val="1663948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3C80D9-0709-497B-9594-AF6DEC0E9056}"/>
              </a:ext>
            </a:extLst>
          </p:cNvPr>
          <p:cNvSpPr>
            <a:spLocks noGrp="1"/>
          </p:cNvSpPr>
          <p:nvPr>
            <p:ph type="title"/>
          </p:nvPr>
        </p:nvSpPr>
        <p:spPr/>
        <p:txBody>
          <a:bodyPr/>
          <a:lstStyle/>
          <a:p>
            <a:pPr algn="ctr"/>
            <a:r>
              <a:rPr lang="en-US" dirty="0"/>
              <a:t>Convenient, Easy, Inexpensive</a:t>
            </a:r>
          </a:p>
        </p:txBody>
      </p:sp>
      <p:sp>
        <p:nvSpPr>
          <p:cNvPr id="3" name="Content Placeholder 2">
            <a:extLst>
              <a:ext uri="{FF2B5EF4-FFF2-40B4-BE49-F238E27FC236}">
                <a16:creationId xmlns:a16="http://schemas.microsoft.com/office/drawing/2014/main" xmlns="" id="{60756CCA-2465-49E3-80BA-884B0D6118F7}"/>
              </a:ext>
            </a:extLst>
          </p:cNvPr>
          <p:cNvSpPr>
            <a:spLocks noGrp="1"/>
          </p:cNvSpPr>
          <p:nvPr>
            <p:ph sz="half" idx="1"/>
          </p:nvPr>
        </p:nvSpPr>
        <p:spPr/>
        <p:txBody>
          <a:bodyPr/>
          <a:lstStyle/>
          <a:p>
            <a:r>
              <a:rPr lang="en-US" dirty="0"/>
              <a:t>Self Inflatable Blow Up Mattress (Set up on Buckets) $25</a:t>
            </a:r>
          </a:p>
          <a:p>
            <a:endParaRPr lang="en-US" dirty="0"/>
          </a:p>
          <a:p>
            <a:r>
              <a:rPr lang="en-US" dirty="0"/>
              <a:t>Self inflatable Car seat mattress $39</a:t>
            </a:r>
          </a:p>
          <a:p>
            <a:endParaRPr lang="en-US" dirty="0"/>
          </a:p>
          <a:p>
            <a:endParaRPr lang="en-US" dirty="0"/>
          </a:p>
        </p:txBody>
      </p:sp>
      <p:pic>
        <p:nvPicPr>
          <p:cNvPr id="5" name="Content Placeholder 4">
            <a:extLst>
              <a:ext uri="{FF2B5EF4-FFF2-40B4-BE49-F238E27FC236}">
                <a16:creationId xmlns:a16="http://schemas.microsoft.com/office/drawing/2014/main" xmlns="" id="{3C087978-D8BA-4149-801C-EB2CDD281C28}"/>
              </a:ext>
            </a:extLst>
          </p:cNvPr>
          <p:cNvPicPr>
            <a:picLocks noGrp="1" noChangeAspect="1"/>
          </p:cNvPicPr>
          <p:nvPr>
            <p:ph sz="half" idx="2"/>
          </p:nvPr>
        </p:nvPicPr>
        <p:blipFill>
          <a:blip r:embed="rId3"/>
          <a:stretch>
            <a:fillRect/>
          </a:stretch>
        </p:blipFill>
        <p:spPr>
          <a:xfrm>
            <a:off x="5729524" y="1459149"/>
            <a:ext cx="2512454" cy="2512454"/>
          </a:xfrm>
          <a:prstGeom prst="rect">
            <a:avLst/>
          </a:prstGeom>
        </p:spPr>
      </p:pic>
      <p:pic>
        <p:nvPicPr>
          <p:cNvPr id="6" name="Picture 5">
            <a:extLst>
              <a:ext uri="{FF2B5EF4-FFF2-40B4-BE49-F238E27FC236}">
                <a16:creationId xmlns:a16="http://schemas.microsoft.com/office/drawing/2014/main" xmlns="" id="{13BFEBC2-3C35-4647-8026-FD277C826BF5}"/>
              </a:ext>
            </a:extLst>
          </p:cNvPr>
          <p:cNvPicPr>
            <a:picLocks noChangeAspect="1"/>
          </p:cNvPicPr>
          <p:nvPr/>
        </p:nvPicPr>
        <p:blipFill>
          <a:blip r:embed="rId4"/>
          <a:stretch>
            <a:fillRect/>
          </a:stretch>
        </p:blipFill>
        <p:spPr>
          <a:xfrm>
            <a:off x="7990028" y="3223484"/>
            <a:ext cx="3937971" cy="2953479"/>
          </a:xfrm>
          <a:prstGeom prst="rect">
            <a:avLst/>
          </a:prstGeom>
        </p:spPr>
      </p:pic>
    </p:spTree>
    <p:extLst>
      <p:ext uri="{BB962C8B-B14F-4D97-AF65-F5344CB8AC3E}">
        <p14:creationId xmlns:p14="http://schemas.microsoft.com/office/powerpoint/2010/main" val="3419256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19937</TotalTime>
  <Words>8012</Words>
  <Application>Microsoft Office PowerPoint</Application>
  <PresentationFormat>Widescreen</PresentationFormat>
  <Paragraphs>677</Paragraphs>
  <Slides>55</Slides>
  <Notes>55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Hobo Std</vt:lpstr>
      <vt:lpstr>Office Theme</vt:lpstr>
      <vt:lpstr> Staying Calm  in Times of Crisis  </vt:lpstr>
      <vt:lpstr>Introduction  Session  2</vt:lpstr>
      <vt:lpstr>Remember Preparedness is the key!  </vt:lpstr>
      <vt:lpstr>#1 Sanitation When the water goes off.</vt:lpstr>
      <vt:lpstr>Sanitation Away From Home</vt:lpstr>
      <vt:lpstr>More Comfort Sanitation</vt:lpstr>
      <vt:lpstr>Advice for Sanitation </vt:lpstr>
      <vt:lpstr>#2 Alternative Bedding </vt:lpstr>
      <vt:lpstr>Convenient, Easy, Inexpensive</vt:lpstr>
      <vt:lpstr>More Long Term Bedding</vt:lpstr>
      <vt:lpstr>#3 Store up Eggs on the Cheap!</vt:lpstr>
      <vt:lpstr>Eggs and More Eggs! </vt:lpstr>
      <vt:lpstr> #4 Long Term Displacement   </vt:lpstr>
      <vt:lpstr>Pre-Packing for Long Term Displacement</vt:lpstr>
      <vt:lpstr>Each Person Should Have the Following</vt:lpstr>
      <vt:lpstr>Keeping Your Non-Food Supplies Organized </vt:lpstr>
      <vt:lpstr> #5  Quarantine in Home </vt:lpstr>
      <vt:lpstr> Make Quarantine Posters</vt:lpstr>
      <vt:lpstr> #6 Evacuation 10 minutes to Evacuation </vt:lpstr>
      <vt:lpstr>Short Term Supplies Items to Consider</vt:lpstr>
      <vt:lpstr>PowerPoint Presentation</vt:lpstr>
      <vt:lpstr>              #7 Emergency Lanyard</vt:lpstr>
      <vt:lpstr>Review of  Emergency Documents</vt:lpstr>
      <vt:lpstr>#9 Prepare for Possible Nuclear Fall Out </vt:lpstr>
      <vt:lpstr>Geiger / Radiation Counter</vt:lpstr>
      <vt:lpstr>RAD Card (Ebay) $19.95</vt:lpstr>
      <vt:lpstr>#10 Have Alternative Cooking Sources</vt:lpstr>
      <vt:lpstr>Outdoor Cooking</vt:lpstr>
      <vt:lpstr>More Outdoor Cooking Options </vt:lpstr>
      <vt:lpstr>#11 Quick 2 Hour Camp Set-Up Bin</vt:lpstr>
      <vt:lpstr>#12 The Camp Kitchen All Ready To Go!</vt:lpstr>
      <vt:lpstr>Outdoor Kitchen Set Up</vt:lpstr>
      <vt:lpstr>#13 “Zone Within A Zone”</vt:lpstr>
      <vt:lpstr>“Zone within a Zone” with growing food. </vt:lpstr>
      <vt:lpstr>#14 Organizing Camp in a Crisis</vt:lpstr>
      <vt:lpstr>#15 Know Your Wild Plants For Food</vt:lpstr>
      <vt:lpstr>Good Books for Identifying Plants</vt:lpstr>
      <vt:lpstr>#15 Make Temporary Green Houses</vt:lpstr>
      <vt:lpstr>#16 Clean Up Station </vt:lpstr>
      <vt:lpstr>#17 Set Up a  Command Station</vt:lpstr>
      <vt:lpstr>#18 Alternative Fuel Long Term Storage</vt:lpstr>
      <vt:lpstr>#19 Best Animals for Backyard Meat Source</vt:lpstr>
      <vt:lpstr>#20 How to Get Healthy Food Quick!</vt:lpstr>
      <vt:lpstr>#21 Milk Substitution – Rice Milk</vt:lpstr>
      <vt:lpstr>#22 Deer Carts</vt:lpstr>
      <vt:lpstr>#23 Stoves for Traveling</vt:lpstr>
      <vt:lpstr>#24 First Aid Must Haves </vt:lpstr>
      <vt:lpstr>#25 How to Make Cheese from Powdered Milk</vt:lpstr>
      <vt:lpstr>#26 Camp Dishes </vt:lpstr>
      <vt:lpstr>#27 Spice Bucket</vt:lpstr>
      <vt:lpstr>#28 Laundry Tips</vt:lpstr>
      <vt:lpstr>#29 A MacGyver Bucket</vt:lpstr>
      <vt:lpstr>#30 Military &amp; Weapons Bucket</vt:lpstr>
      <vt:lpstr>Bonus:  #31 Spiritual Bucket</vt:lpstr>
      <vt:lpstr>The Next Session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Tyson Lambert</dc:creator>
  <cp:lastModifiedBy>Mechelle McDermott</cp:lastModifiedBy>
  <cp:revision>385</cp:revision>
  <cp:lastPrinted>2019-10-08T02:34:29Z</cp:lastPrinted>
  <dcterms:created xsi:type="dcterms:W3CDTF">2018-06-13T19:11:39Z</dcterms:created>
  <dcterms:modified xsi:type="dcterms:W3CDTF">2020-05-22T17:04:04Z</dcterms:modified>
</cp:coreProperties>
</file>